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9" r:id="rId3"/>
    <p:sldId id="260" r:id="rId4"/>
    <p:sldId id="261" r:id="rId5"/>
    <p:sldId id="262" r:id="rId6"/>
    <p:sldId id="263" r:id="rId7"/>
    <p:sldId id="264" r:id="rId8"/>
    <p:sldId id="265" r:id="rId9"/>
    <p:sldId id="266" r:id="rId10"/>
    <p:sldId id="267" r:id="rId11"/>
    <p:sldId id="270" r:id="rId12"/>
    <p:sldId id="271" r:id="rId13"/>
    <p:sldId id="272" r:id="rId14"/>
    <p:sldId id="273" r:id="rId15"/>
    <p:sldId id="274" r:id="rId16"/>
    <p:sldId id="275" r:id="rId17"/>
    <p:sldId id="276" r:id="rId18"/>
  </p:sldIdLst>
  <p:sldSz cx="12192000" cy="6858000"/>
  <p:notesSz cx="6858000" cy="9144000"/>
  <p:embeddedFontLst>
    <p:embeddedFont>
      <p:font typeface="Montserrat Medium" panose="00000600000000000000"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jPFt0VTh/rKDtRs1KoZLZY8Cyrt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eyison@cbpp.org" initials="" lastIdx="4" clrIdx="0"/>
  <p:cmAuthor id="1" name="Gideon Lukens"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703EE8-C1F4-4443-9483-FBC84889B955}">
  <a:tblStyle styleId="{E8703EE8-C1F4-4443-9483-FBC84889B955}"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b="off" i="off"/>
      <a:tcStyle>
        <a:tcBdr/>
        <a:fill>
          <a:solidFill>
            <a:srgbClr val="CFD7E7"/>
          </a:solidFill>
        </a:fill>
      </a:tcStyle>
    </a:band1H>
    <a:band2H>
      <a:tcTxStyle b="off" i="off"/>
      <a:tcStyle>
        <a:tcBdr/>
      </a:tcStyle>
    </a:band2H>
    <a:band1V>
      <a:tcTxStyle b="off" i="off"/>
      <a:tcStyle>
        <a:tcBdr/>
        <a:fill>
          <a:solidFill>
            <a:srgbClr val="CFD7E7"/>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customschemas.google.com/relationships/presentationmetadata" Target="meta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ms.gov/data-research/statistics-trends-reports/marketplace-products/2024-marketplace-open-enrollment-period-public-use-files"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hhs.gov/about/news/2024/03/22/celebration-10-years-aca-marketplaces-biden-harris-administration-releases-historic-enrollment-data.html"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Intros: names, orgs.</a:t>
            </a: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f15fefa9a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2f15fefa9aa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g2f15fefa9aa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8" name="Google Shape;25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e94bc1eed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g2e94bc1eed3_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1" name="Google Shape;271;g2e94bc1eed3_1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2e9c48123c0_1_9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2" name="Google Shape;282;g2e9c48123c0_1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e9c48123c0_1_10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3" name="Google Shape;293;g2e9c48123c0_1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5" name="Google Shape;305;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9" name="Google Shape;32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19" name="Google Shape;119;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Leave in, but no comments here. </a:t>
            </a:r>
            <a:endParaRPr/>
          </a:p>
        </p:txBody>
      </p:sp>
      <p:sp>
        <p:nvSpPr>
          <p:cNvPr id="153" name="Google Shape;15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u="sng">
                <a:solidFill>
                  <a:schemeClr val="hlink"/>
                </a:solidFill>
                <a:hlinkClick r:id="rId3"/>
              </a:rPr>
              <a:t>https://www.cms.gov/data-research/statistics-trends-reports/marketplace-products/2024-marketplace-open-enrollment-period-public-use-files</a:t>
            </a:r>
            <a:r>
              <a:rPr lang="en-US"/>
              <a: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u="sng">
                <a:solidFill>
                  <a:schemeClr val="hlink"/>
                </a:solidFill>
                <a:hlinkClick r:id="rId4"/>
              </a:rPr>
              <a:t>https://www.hhs.gov/about/news/2024/03/22/celebration-10-years-aca-marketplaces-biden-harris-administration-releases-historic-enrollment-data.html</a:t>
            </a:r>
            <a:r>
              <a:rPr lang="en-US"/>
              <a:t> </a:t>
            </a:r>
            <a:endParaRPr/>
          </a:p>
          <a:p>
            <a:pPr marL="0" lvl="0" indent="0" algn="l" rtl="0">
              <a:lnSpc>
                <a:spcPct val="100000"/>
              </a:lnSpc>
              <a:spcBef>
                <a:spcPts val="0"/>
              </a:spcBef>
              <a:spcAft>
                <a:spcPts val="0"/>
              </a:spcAft>
              <a:buSzPts val="1400"/>
              <a:buNone/>
            </a:pPr>
            <a:endParaRPr/>
          </a:p>
          <a:p>
            <a:pPr marL="342900" lvl="0" indent="-266700" algn="l" rtl="0">
              <a:lnSpc>
                <a:spcPct val="100000"/>
              </a:lnSpc>
              <a:spcBef>
                <a:spcPts val="0"/>
              </a:spcBef>
              <a:spcAft>
                <a:spcPts val="0"/>
              </a:spcAft>
              <a:buClr>
                <a:schemeClr val="dk1"/>
              </a:buClr>
              <a:buSzPts val="1200"/>
              <a:buChar char="•"/>
            </a:pPr>
            <a:r>
              <a:rPr lang="en-US">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Monthly premium costs after tax credits fell by 32 percent, on average, from February 2021 to </a:t>
            </a:r>
            <a:r>
              <a:rPr lang="en-US">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February</a:t>
            </a:r>
            <a:r>
              <a:rPr lang="en-US">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 2024. </a:t>
            </a:r>
            <a:endParaRPr>
              <a:latin typeface="Arial"/>
              <a:ea typeface="Arial"/>
              <a:cs typeface="Arial"/>
              <a:sym typeface="Arial"/>
            </a:endParaRPr>
          </a:p>
          <a:p>
            <a:pPr marL="342900" lvl="0" indent="-304800" algn="l" rtl="0">
              <a:lnSpc>
                <a:spcPct val="100000"/>
              </a:lnSpc>
              <a:spcBef>
                <a:spcPts val="480"/>
              </a:spcBef>
              <a:spcAft>
                <a:spcPts val="0"/>
              </a:spcAft>
              <a:buClr>
                <a:schemeClr val="dk1"/>
              </a:buClr>
              <a:buSzPts val="1200"/>
              <a:buChar char="•"/>
            </a:pPr>
            <a:r>
              <a:rPr lang="en-US">
                <a:latin typeface="Arial"/>
                <a:ea typeface="Arial"/>
                <a:cs typeface="Arial"/>
                <a:sym typeface="Arial"/>
              </a:rPr>
              <a:t>In 2024, the average enrollee saved an estimated $700 because of the enhanced PTC.</a:t>
            </a:r>
            <a:endParaRPr>
              <a:latin typeface="Arial"/>
              <a:ea typeface="Arial"/>
              <a:cs typeface="Arial"/>
              <a:sym typeface="Arial"/>
            </a:endParaRPr>
          </a:p>
          <a:p>
            <a:pPr marL="342900" lvl="0" indent="-266700" algn="l" rtl="0">
              <a:lnSpc>
                <a:spcPct val="100000"/>
              </a:lnSpc>
              <a:spcBef>
                <a:spcPts val="480"/>
              </a:spcBef>
              <a:spcAft>
                <a:spcPts val="0"/>
              </a:spcAft>
              <a:buClr>
                <a:schemeClr val="dk1"/>
              </a:buClr>
              <a:buSzPts val="1200"/>
              <a:buChar char="•"/>
            </a:pPr>
            <a:r>
              <a:rPr lang="en-US">
                <a:latin typeface="Arial"/>
                <a:ea typeface="Arial"/>
                <a:cs typeface="Arial"/>
                <a:sym typeface="Arial"/>
              </a:rPr>
              <a:t>Nearly half (44 percent) of enrollees selected a plan for $10 per month or less during open enrollment for 2024 coverage, after PTCs. </a:t>
            </a:r>
            <a:endParaRPr/>
          </a:p>
        </p:txBody>
      </p:sp>
      <p:sp>
        <p:nvSpPr>
          <p:cNvPr id="164" name="Google Shape;16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7" name="Google Shape;17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8" name="Google Shape;18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0" name="Google Shape;20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e9c48123c0_1_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g2e9c48123c0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9"/>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9"/>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1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8"/>
          <p:cNvSpPr txBox="1">
            <a:spLocks noGrp="1"/>
          </p:cNvSpPr>
          <p:nvPr>
            <p:ph type="body" idx="1"/>
          </p:nvPr>
        </p:nvSpPr>
        <p:spPr>
          <a:xfrm rot="5400000">
            <a:off x="3833019" y="-1623218"/>
            <a:ext cx="4525963" cy="10972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2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9"/>
          <p:cNvSpPr txBox="1">
            <a:spLocks noGrp="1"/>
          </p:cNvSpPr>
          <p:nvPr>
            <p:ph type="title"/>
          </p:nvPr>
        </p:nvSpPr>
        <p:spPr>
          <a:xfrm rot="5400000">
            <a:off x="7285038" y="1828802"/>
            <a:ext cx="5851525" cy="27432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9"/>
          <p:cNvSpPr txBox="1">
            <a:spLocks noGrp="1"/>
          </p:cNvSpPr>
          <p:nvPr>
            <p:ph type="body" idx="1"/>
          </p:nvPr>
        </p:nvSpPr>
        <p:spPr>
          <a:xfrm rot="5400000">
            <a:off x="1697038"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2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0"/>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2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1"/>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1"/>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2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2"/>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22"/>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2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3"/>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23"/>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23"/>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23"/>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2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6"/>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6"/>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26"/>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2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7"/>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7"/>
          <p:cNvSpPr>
            <a:spLocks noGrp="1"/>
          </p:cNvSpPr>
          <p:nvPr>
            <p:ph type="pic" idx="2"/>
          </p:nvPr>
        </p:nvSpPr>
        <p:spPr>
          <a:xfrm>
            <a:off x="2389717" y="612775"/>
            <a:ext cx="7315200" cy="4114800"/>
          </a:xfrm>
          <a:prstGeom prst="rect">
            <a:avLst/>
          </a:prstGeom>
          <a:noFill/>
          <a:ln>
            <a:noFill/>
          </a:ln>
        </p:spPr>
      </p:sp>
      <p:sp>
        <p:nvSpPr>
          <p:cNvPr id="68" name="Google Shape;68;p27"/>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2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8"/>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kff.org/affordable-care-act/issue-brief/inflation-reduction-act-health-insurance-subsidies-what-is-their-impact-and-what-would-happen-if-they-expire/" TargetMode="External"/><Relationship Id="rId5" Type="http://schemas.openxmlformats.org/officeDocument/2006/relationships/image" Target="../media/image3.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www.urban.org/sites/default/files/2024-06/Who_Benefits_from_Enhanced_Premium_Tax_Credits_in_the_Marketplace.pdf" TargetMode="Externa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hyperlink" Target="https://www.cbpp.org/research/health/entering-their-second-decade-affordable-care-act-coverage-expansions-have-helped" TargetMode="External"/><Relationship Id="rId7"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www.kff.org/affordable-care-act/issue-brief/inflation-reduction-act-health-insurance-subsidies-what-is-their-impact-and-what-would-happen-if-they-expire/" TargetMode="External"/><Relationship Id="rId4" Type="http://schemas.openxmlformats.org/officeDocument/2006/relationships/hyperlink" Target="https://www.urban.org/sites/default/files/2024-06/Who_Benefits_from_Enhanced_Premium_Tax_Credits_in_the_Marketplace.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cbpp.org/research/health/health-insurance-costs-will-rise-steeply-if-premium-tax-credit-improvements-expire" TargetMode="External"/><Relationship Id="rId5" Type="http://schemas.openxmlformats.org/officeDocument/2006/relationships/image" Target="../media/image10.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cbpp.org/research/health/health-insurance-costs-will-rise-steeply-if-premium-tax-credit-improvements-expire" TargetMode="External"/><Relationship Id="rId5" Type="http://schemas.openxmlformats.org/officeDocument/2006/relationships/image" Target="../media/image11.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966832" y="658656"/>
            <a:ext cx="10258335" cy="1470025"/>
          </a:xfrm>
          <a:prstGeom prst="rect">
            <a:avLst/>
          </a:prstGeom>
          <a:noFill/>
          <a:ln>
            <a:noFill/>
          </a:ln>
        </p:spPr>
        <p:txBody>
          <a:bodyPr spcFirstLastPara="1" wrap="square" lIns="0" tIns="0" rIns="0" bIns="0" anchor="ctr" anchorCtr="0">
            <a:normAutofit fontScale="90000"/>
          </a:bodyPr>
          <a:lstStyle/>
          <a:p>
            <a:pPr marL="0" lvl="0" indent="0" algn="l" rtl="0">
              <a:lnSpc>
                <a:spcPct val="100000"/>
              </a:lnSpc>
              <a:spcBef>
                <a:spcPts val="0"/>
              </a:spcBef>
              <a:spcAft>
                <a:spcPts val="0"/>
              </a:spcAft>
              <a:buClr>
                <a:schemeClr val="dk2"/>
              </a:buClr>
              <a:buSzPct val="100000"/>
              <a:buFont typeface="Montserrat Medium"/>
              <a:buNone/>
            </a:pPr>
            <a:r>
              <a:rPr lang="en-US">
                <a:solidFill>
                  <a:schemeClr val="dk2"/>
                </a:solidFill>
                <a:latin typeface="Arial"/>
                <a:ea typeface="Arial"/>
                <a:cs typeface="Arial"/>
                <a:sym typeface="Arial"/>
              </a:rPr>
              <a:t>The Impact of the Enhanced Premium Tax Credit on Uninsurance, Premiums, and State Innovation</a:t>
            </a:r>
            <a:endParaRPr>
              <a:latin typeface="Arial"/>
              <a:ea typeface="Arial"/>
              <a:cs typeface="Arial"/>
              <a:sym typeface="Arial"/>
            </a:endParaRPr>
          </a:p>
        </p:txBody>
      </p:sp>
      <p:pic>
        <p:nvPicPr>
          <p:cNvPr id="90" name="Google Shape;90;p1"/>
          <p:cNvPicPr preferRelativeResize="0"/>
          <p:nvPr/>
        </p:nvPicPr>
        <p:blipFill rotWithShape="1">
          <a:blip r:embed="rId3">
            <a:alphaModFix/>
          </a:blip>
          <a:srcRect/>
          <a:stretch/>
        </p:blipFill>
        <p:spPr>
          <a:xfrm>
            <a:off x="0" y="6306384"/>
            <a:ext cx="12192000" cy="577273"/>
          </a:xfrm>
          <a:prstGeom prst="rect">
            <a:avLst/>
          </a:prstGeom>
          <a:solidFill>
            <a:srgbClr val="C0504D"/>
          </a:solidFill>
          <a:ln>
            <a:noFill/>
          </a:ln>
        </p:spPr>
      </p:pic>
      <p:pic>
        <p:nvPicPr>
          <p:cNvPr id="91" name="Google Shape;91;p1" descr="GHF_Logo_Horizontal_color.png"/>
          <p:cNvPicPr preferRelativeResize="0"/>
          <p:nvPr/>
        </p:nvPicPr>
        <p:blipFill rotWithShape="1">
          <a:blip r:embed="rId4">
            <a:alphaModFix/>
          </a:blip>
          <a:srcRect/>
          <a:stretch/>
        </p:blipFill>
        <p:spPr>
          <a:xfrm>
            <a:off x="8638557" y="5453638"/>
            <a:ext cx="2990225" cy="577273"/>
          </a:xfrm>
          <a:prstGeom prst="rect">
            <a:avLst/>
          </a:prstGeom>
          <a:noFill/>
          <a:ln>
            <a:noFill/>
          </a:ln>
        </p:spPr>
      </p:pic>
      <p:cxnSp>
        <p:nvCxnSpPr>
          <p:cNvPr id="92" name="Google Shape;92;p1"/>
          <p:cNvCxnSpPr/>
          <p:nvPr/>
        </p:nvCxnSpPr>
        <p:spPr>
          <a:xfrm>
            <a:off x="1001357" y="2382973"/>
            <a:ext cx="6783207" cy="0"/>
          </a:xfrm>
          <a:prstGeom prst="straightConnector1">
            <a:avLst/>
          </a:prstGeom>
          <a:noFill/>
          <a:ln w="9525" cap="flat" cmpd="sng">
            <a:solidFill>
              <a:schemeClr val="dk1"/>
            </a:solidFill>
            <a:prstDash val="solid"/>
            <a:round/>
            <a:headEnd type="none" w="sm" len="sm"/>
            <a:tailEnd type="none" w="sm" len="sm"/>
          </a:ln>
        </p:spPr>
      </p:cxnSp>
      <p:sp>
        <p:nvSpPr>
          <p:cNvPr id="93" name="Google Shape;93;p1"/>
          <p:cNvSpPr txBox="1">
            <a:spLocks noGrp="1"/>
          </p:cNvSpPr>
          <p:nvPr>
            <p:ph type="subTitle" idx="1"/>
          </p:nvPr>
        </p:nvSpPr>
        <p:spPr>
          <a:xfrm>
            <a:off x="1001356" y="2695062"/>
            <a:ext cx="9144000" cy="1229879"/>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2"/>
              </a:buClr>
              <a:buSzPts val="2800"/>
              <a:buNone/>
            </a:pPr>
            <a:r>
              <a:rPr lang="en-US" sz="2800">
                <a:solidFill>
                  <a:schemeClr val="dk2"/>
                </a:solidFill>
                <a:latin typeface="Arial"/>
                <a:ea typeface="Arial"/>
                <a:cs typeface="Arial"/>
                <a:sym typeface="Arial"/>
              </a:rPr>
              <a:t>Claire Heyison, Center on Budget &amp; Policy Priorities</a:t>
            </a:r>
            <a:endParaRPr>
              <a:latin typeface="Arial"/>
              <a:ea typeface="Arial"/>
              <a:cs typeface="Arial"/>
              <a:sym typeface="Arial"/>
            </a:endParaRPr>
          </a:p>
          <a:p>
            <a:pPr marL="0" lvl="0" indent="0" algn="l" rtl="0">
              <a:lnSpc>
                <a:spcPct val="100000"/>
              </a:lnSpc>
              <a:spcBef>
                <a:spcPts val="560"/>
              </a:spcBef>
              <a:spcAft>
                <a:spcPts val="0"/>
              </a:spcAft>
              <a:buClr>
                <a:schemeClr val="dk2"/>
              </a:buClr>
              <a:buSzPts val="2800"/>
              <a:buNone/>
            </a:pPr>
            <a:r>
              <a:rPr lang="en-US" sz="2800">
                <a:solidFill>
                  <a:schemeClr val="dk2"/>
                </a:solidFill>
                <a:latin typeface="Arial"/>
                <a:ea typeface="Arial"/>
                <a:cs typeface="Arial"/>
                <a:sym typeface="Arial"/>
              </a:rPr>
              <a:t>Laura Colbert, Georgians for a Healthy Future</a:t>
            </a:r>
            <a:endParaRPr>
              <a:latin typeface="Arial"/>
              <a:ea typeface="Arial"/>
              <a:cs typeface="Arial"/>
              <a:sym typeface="Arial"/>
            </a:endParaRPr>
          </a:p>
        </p:txBody>
      </p:sp>
      <p:pic>
        <p:nvPicPr>
          <p:cNvPr id="94" name="Google Shape;94;p1" descr="A blue and black sign&#10;&#10;Description automatically generated"/>
          <p:cNvPicPr preferRelativeResize="0"/>
          <p:nvPr/>
        </p:nvPicPr>
        <p:blipFill rotWithShape="1">
          <a:blip r:embed="rId5">
            <a:alphaModFix/>
          </a:blip>
          <a:srcRect/>
          <a:stretch/>
        </p:blipFill>
        <p:spPr>
          <a:xfrm>
            <a:off x="1001356" y="4910388"/>
            <a:ext cx="2147429" cy="125825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g2f15fefa9aa_0_0"/>
          <p:cNvPicPr preferRelativeResize="0"/>
          <p:nvPr/>
        </p:nvPicPr>
        <p:blipFill rotWithShape="1">
          <a:blip r:embed="rId3">
            <a:alphaModFix/>
          </a:blip>
          <a:srcRect r="-6416" b="-5719"/>
          <a:stretch/>
        </p:blipFill>
        <p:spPr>
          <a:xfrm>
            <a:off x="3354500" y="266625"/>
            <a:ext cx="5570850" cy="5396050"/>
          </a:xfrm>
          <a:prstGeom prst="rect">
            <a:avLst/>
          </a:prstGeom>
          <a:noFill/>
          <a:ln>
            <a:noFill/>
          </a:ln>
        </p:spPr>
      </p:pic>
      <p:pic>
        <p:nvPicPr>
          <p:cNvPr id="230" name="Google Shape;230;g2f15fefa9aa_0_0" descr="GHF_Logo_Horizontal_color.eps"/>
          <p:cNvPicPr preferRelativeResize="0"/>
          <p:nvPr/>
        </p:nvPicPr>
        <p:blipFill rotWithShape="1">
          <a:blip r:embed="rId4">
            <a:alphaModFix/>
          </a:blip>
          <a:srcRect/>
          <a:stretch/>
        </p:blipFill>
        <p:spPr>
          <a:xfrm>
            <a:off x="8772938" y="5963472"/>
            <a:ext cx="2782956" cy="534103"/>
          </a:xfrm>
          <a:prstGeom prst="rect">
            <a:avLst/>
          </a:prstGeom>
          <a:noFill/>
          <a:ln>
            <a:noFill/>
          </a:ln>
        </p:spPr>
      </p:pic>
      <p:pic>
        <p:nvPicPr>
          <p:cNvPr id="231" name="Google Shape;231;g2f15fefa9aa_0_0" descr="A blue and black sign&#10;&#10;Description automatically generated"/>
          <p:cNvPicPr preferRelativeResize="0"/>
          <p:nvPr/>
        </p:nvPicPr>
        <p:blipFill rotWithShape="1">
          <a:blip r:embed="rId5">
            <a:alphaModFix/>
          </a:blip>
          <a:srcRect/>
          <a:stretch/>
        </p:blipFill>
        <p:spPr>
          <a:xfrm>
            <a:off x="636104" y="5724877"/>
            <a:ext cx="1819482" cy="1066102"/>
          </a:xfrm>
          <a:prstGeom prst="rect">
            <a:avLst/>
          </a:prstGeom>
          <a:noFill/>
          <a:ln>
            <a:noFill/>
          </a:ln>
        </p:spPr>
      </p:pic>
      <p:cxnSp>
        <p:nvCxnSpPr>
          <p:cNvPr id="232" name="Google Shape;232;g2f15fefa9aa_0_0"/>
          <p:cNvCxnSpPr/>
          <p:nvPr/>
        </p:nvCxnSpPr>
        <p:spPr>
          <a:xfrm>
            <a:off x="598170" y="5692317"/>
            <a:ext cx="10972800" cy="0"/>
          </a:xfrm>
          <a:prstGeom prst="straightConnector1">
            <a:avLst/>
          </a:prstGeom>
          <a:noFill/>
          <a:ln w="25400" cap="flat" cmpd="sng">
            <a:solidFill>
              <a:srgbClr val="BFBFBF"/>
            </a:solidFill>
            <a:prstDash val="solid"/>
            <a:round/>
            <a:headEnd type="none" w="sm" len="sm"/>
            <a:tailEnd type="none" w="sm" len="sm"/>
          </a:ln>
        </p:spPr>
      </p:cxnSp>
      <p:sp>
        <p:nvSpPr>
          <p:cNvPr id="233" name="Google Shape;233;g2f15fefa9aa_0_0"/>
          <p:cNvSpPr txBox="1"/>
          <p:nvPr/>
        </p:nvSpPr>
        <p:spPr>
          <a:xfrm>
            <a:off x="2052375" y="5351000"/>
            <a:ext cx="95058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dirty="0">
                <a:solidFill>
                  <a:schemeClr val="dk1"/>
                </a:solidFill>
                <a:latin typeface="Calibri"/>
                <a:ea typeface="Calibri"/>
                <a:cs typeface="Calibri"/>
                <a:sym typeface="Calibri"/>
              </a:rPr>
              <a:t>KFF: </a:t>
            </a:r>
            <a:r>
              <a:rPr lang="en-US" sz="1200" u="sng" dirty="0">
                <a:solidFill>
                  <a:schemeClr val="hlink"/>
                </a:solidFill>
                <a:latin typeface="Calibri"/>
                <a:ea typeface="Calibri"/>
                <a:cs typeface="Calibri"/>
                <a:sym typeface="Calibri"/>
                <a:hlinkClick r:id="rId6"/>
              </a:rPr>
              <a:t>Inflation Reduction Act Health Insurance Subsidies: What is Their Impact and What Would Happen if They Expire?</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3"/>
          <p:cNvSpPr txBox="1">
            <a:spLocks noGrp="1"/>
          </p:cNvSpPr>
          <p:nvPr>
            <p:ph type="title"/>
          </p:nvPr>
        </p:nvSpPr>
        <p:spPr>
          <a:xfrm>
            <a:off x="746760" y="476523"/>
            <a:ext cx="10835640" cy="51053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595959"/>
              </a:buClr>
              <a:buSzPts val="3600"/>
              <a:buFont typeface="Montserrat Medium"/>
              <a:buNone/>
            </a:pPr>
            <a:r>
              <a:rPr lang="en-US" sz="3600">
                <a:solidFill>
                  <a:srgbClr val="595959"/>
                </a:solidFill>
                <a:latin typeface="Arial"/>
                <a:ea typeface="Arial"/>
                <a:cs typeface="Arial"/>
                <a:sym typeface="Arial"/>
              </a:rPr>
              <a:t>If the enhanced PTCs expire: Increased uninsurance</a:t>
            </a:r>
            <a:endParaRPr>
              <a:latin typeface="Arial"/>
              <a:ea typeface="Arial"/>
              <a:cs typeface="Arial"/>
              <a:sym typeface="Arial"/>
            </a:endParaRPr>
          </a:p>
        </p:txBody>
      </p:sp>
      <p:cxnSp>
        <p:nvCxnSpPr>
          <p:cNvPr id="261" name="Google Shape;261;p13"/>
          <p:cNvCxnSpPr/>
          <p:nvPr/>
        </p:nvCxnSpPr>
        <p:spPr>
          <a:xfrm>
            <a:off x="598170" y="5692317"/>
            <a:ext cx="10972800" cy="0"/>
          </a:xfrm>
          <a:prstGeom prst="straightConnector1">
            <a:avLst/>
          </a:prstGeom>
          <a:noFill/>
          <a:ln w="25400" cap="flat" cmpd="sng">
            <a:solidFill>
              <a:srgbClr val="BFBFBF"/>
            </a:solidFill>
            <a:prstDash val="solid"/>
            <a:round/>
            <a:headEnd type="none" w="sm" len="sm"/>
            <a:tailEnd type="none" w="sm" len="sm"/>
          </a:ln>
        </p:spPr>
      </p:cxnSp>
      <p:cxnSp>
        <p:nvCxnSpPr>
          <p:cNvPr id="262" name="Google Shape;262;p13"/>
          <p:cNvCxnSpPr/>
          <p:nvPr/>
        </p:nvCxnSpPr>
        <p:spPr>
          <a:xfrm>
            <a:off x="678175" y="1206627"/>
            <a:ext cx="10972800" cy="0"/>
          </a:xfrm>
          <a:prstGeom prst="straightConnector1">
            <a:avLst/>
          </a:prstGeom>
          <a:noFill/>
          <a:ln w="25400" cap="flat" cmpd="sng">
            <a:solidFill>
              <a:srgbClr val="BFBFBF"/>
            </a:solidFill>
            <a:prstDash val="solid"/>
            <a:round/>
            <a:headEnd type="none" w="sm" len="sm"/>
            <a:tailEnd type="none" w="sm" len="sm"/>
          </a:ln>
        </p:spPr>
      </p:cxnSp>
      <p:pic>
        <p:nvPicPr>
          <p:cNvPr id="263" name="Google Shape;263;p13" descr="GHF_Logo_Horizontal_color.eps"/>
          <p:cNvPicPr preferRelativeResize="0"/>
          <p:nvPr/>
        </p:nvPicPr>
        <p:blipFill rotWithShape="1">
          <a:blip r:embed="rId3">
            <a:alphaModFix/>
          </a:blip>
          <a:srcRect/>
          <a:stretch/>
        </p:blipFill>
        <p:spPr>
          <a:xfrm>
            <a:off x="8772938" y="5963472"/>
            <a:ext cx="2782958" cy="534103"/>
          </a:xfrm>
          <a:prstGeom prst="rect">
            <a:avLst/>
          </a:prstGeom>
          <a:noFill/>
          <a:ln>
            <a:noFill/>
          </a:ln>
        </p:spPr>
      </p:pic>
      <p:pic>
        <p:nvPicPr>
          <p:cNvPr id="264" name="Google Shape;264;p13" descr="A blue and black sign&#10;&#10;Description automatically generated"/>
          <p:cNvPicPr preferRelativeResize="0"/>
          <p:nvPr/>
        </p:nvPicPr>
        <p:blipFill rotWithShape="1">
          <a:blip r:embed="rId4">
            <a:alphaModFix/>
          </a:blip>
          <a:srcRect/>
          <a:stretch/>
        </p:blipFill>
        <p:spPr>
          <a:xfrm>
            <a:off x="636104" y="5724877"/>
            <a:ext cx="1819481" cy="1066102"/>
          </a:xfrm>
          <a:prstGeom prst="rect">
            <a:avLst/>
          </a:prstGeom>
          <a:noFill/>
          <a:ln>
            <a:noFill/>
          </a:ln>
        </p:spPr>
      </p:pic>
      <p:sp>
        <p:nvSpPr>
          <p:cNvPr id="265" name="Google Shape;265;p13"/>
          <p:cNvSpPr txBox="1"/>
          <p:nvPr/>
        </p:nvSpPr>
        <p:spPr>
          <a:xfrm>
            <a:off x="760525" y="1651750"/>
            <a:ext cx="10835700" cy="35607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Marketplace enrollment would decline by roughly 7.2 million people.</a:t>
            </a:r>
            <a:endParaRPr sz="2400" b="0"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endParaRPr>
          </a:p>
          <a:p>
            <a:pPr marL="914400" marR="0" lvl="1" indent="-381000" algn="l" rtl="0">
              <a:lnSpc>
                <a:spcPct val="100000"/>
              </a:lnSpc>
              <a:spcBef>
                <a:spcPts val="100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TX, SC, MS, LA, GA would see individual markets shrink by roughly 50 percent   </a:t>
            </a:r>
            <a:endParaRPr sz="2400" b="0"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endParaRPr>
          </a:p>
          <a:p>
            <a:pPr marL="285750" marR="0" lvl="0" indent="-285750" algn="l" rtl="0">
              <a:lnSpc>
                <a:spcPct val="100000"/>
              </a:lnSpc>
              <a:spcBef>
                <a:spcPts val="100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About 4 million more people would be uninsured.</a:t>
            </a:r>
            <a:endParaRPr sz="2400" b="0"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endParaRPr>
          </a:p>
          <a:p>
            <a:pPr marL="914400" marR="0" lvl="1" indent="-381000" algn="l" rtl="0">
              <a:lnSpc>
                <a:spcPct val="100000"/>
              </a:lnSpc>
              <a:spcBef>
                <a:spcPts val="100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t>States that have not expanded Medicaid are most likely to experience spikes in uninsurance. </a:t>
            </a:r>
            <a:endParaRPr sz="2400" b="0"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endParaRPr>
          </a:p>
          <a:p>
            <a:pPr marL="285750" marR="0" lvl="0" indent="-285750" algn="l" rtl="0">
              <a:lnSpc>
                <a:spcPct val="100000"/>
              </a:lnSpc>
              <a:spcBef>
                <a:spcPts val="1000"/>
              </a:spcBef>
              <a:spcAft>
                <a:spcPts val="100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rPr>
              <a:t>People with lower health risk are most likely to drop coverage, causing base premiums to rise.</a:t>
            </a:r>
            <a:endParaRPr sz="2400" b="0" i="0" u="none" strike="noStrike" cap="none" dirty="0">
              <a:solidFill>
                <a:schemeClr val="dk1"/>
              </a:solidFill>
              <a:latin typeface="Arial"/>
              <a:ea typeface="Arial"/>
              <a:cs typeface="Arial"/>
              <a:sym typeface="Arial"/>
            </a:endParaRPr>
          </a:p>
        </p:txBody>
      </p:sp>
      <p:sp>
        <p:nvSpPr>
          <p:cNvPr id="267" name="Google Shape;267;p13"/>
          <p:cNvSpPr txBox="1"/>
          <p:nvPr/>
        </p:nvSpPr>
        <p:spPr>
          <a:xfrm>
            <a:off x="5978941" y="5343938"/>
            <a:ext cx="6194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dirty="0">
                <a:solidFill>
                  <a:schemeClr val="dk1"/>
                </a:solidFill>
                <a:latin typeface="Calibri" panose="020F0502020204030204" pitchFamily="34" charset="0"/>
                <a:cs typeface="Calibri" panose="020F0502020204030204" pitchFamily="34" charset="0"/>
              </a:rPr>
              <a:t>Urban Institute: </a:t>
            </a:r>
            <a:r>
              <a:rPr lang="en-US" sz="1200" u="sng" dirty="0">
                <a:solidFill>
                  <a:schemeClr val="hlink"/>
                </a:solidFill>
                <a:latin typeface="Calibri" panose="020F0502020204030204" pitchFamily="34" charset="0"/>
                <a:cs typeface="Calibri" panose="020F0502020204030204" pitchFamily="34" charset="0"/>
                <a:hlinkClick r:id="rId5"/>
              </a:rPr>
              <a:t>Who Benefits From Enhanced Premium Tax Credits in the Marketplace?</a:t>
            </a:r>
            <a:endParaRPr dirty="0">
              <a:latin typeface="Calibri" panose="020F0502020204030204" pitchFamily="34" charset="0"/>
              <a:cs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2e94bc1eed3_1_0"/>
          <p:cNvSpPr txBox="1">
            <a:spLocks noGrp="1"/>
          </p:cNvSpPr>
          <p:nvPr>
            <p:ph type="title"/>
          </p:nvPr>
        </p:nvSpPr>
        <p:spPr>
          <a:xfrm>
            <a:off x="609600" y="274648"/>
            <a:ext cx="10972800" cy="932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a:latin typeface="Arial"/>
                <a:ea typeface="Arial"/>
                <a:cs typeface="Arial"/>
                <a:sym typeface="Arial"/>
              </a:rPr>
              <a:t>Cassie Cox, Bainbridge, GA </a:t>
            </a:r>
            <a:endParaRPr>
              <a:latin typeface="Arial"/>
              <a:ea typeface="Arial"/>
              <a:cs typeface="Arial"/>
              <a:sym typeface="Arial"/>
            </a:endParaRPr>
          </a:p>
        </p:txBody>
      </p:sp>
      <p:sp>
        <p:nvSpPr>
          <p:cNvPr id="274" name="Google Shape;274;g2e94bc1eed3_1_0"/>
          <p:cNvSpPr txBox="1">
            <a:spLocks noGrp="1"/>
          </p:cNvSpPr>
          <p:nvPr>
            <p:ph type="body" idx="1"/>
          </p:nvPr>
        </p:nvSpPr>
        <p:spPr>
          <a:xfrm>
            <a:off x="678175" y="1322050"/>
            <a:ext cx="10904100" cy="4412700"/>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100000"/>
              </a:lnSpc>
              <a:spcBef>
                <a:spcPts val="360"/>
              </a:spcBef>
              <a:spcAft>
                <a:spcPts val="0"/>
              </a:spcAft>
              <a:buSzPct val="66176"/>
              <a:buNone/>
            </a:pPr>
            <a:r>
              <a:rPr lang="en-US">
                <a:latin typeface="Arial"/>
                <a:ea typeface="Arial"/>
                <a:cs typeface="Arial"/>
                <a:sym typeface="Arial"/>
              </a:rPr>
              <a:t>"When Cassie Cox ended up in the emergency room in January, the Bainbridge, Georgia, resident was grateful for the Obamacare insurance policy she had recently selected for coverage in 2024. </a:t>
            </a:r>
            <a:endParaRPr>
              <a:latin typeface="Arial"/>
              <a:ea typeface="Arial"/>
              <a:cs typeface="Arial"/>
              <a:sym typeface="Arial"/>
            </a:endParaRPr>
          </a:p>
          <a:p>
            <a:pPr marL="0" lvl="0" indent="0" algn="l" rtl="0">
              <a:lnSpc>
                <a:spcPct val="100000"/>
              </a:lnSpc>
              <a:spcBef>
                <a:spcPts val="360"/>
              </a:spcBef>
              <a:spcAft>
                <a:spcPts val="0"/>
              </a:spcAft>
              <a:buSzPct val="89126"/>
              <a:buNone/>
            </a:pPr>
            <a:endParaRPr sz="2376">
              <a:latin typeface="Arial"/>
              <a:ea typeface="Arial"/>
              <a:cs typeface="Arial"/>
              <a:sym typeface="Arial"/>
            </a:endParaRPr>
          </a:p>
          <a:p>
            <a:pPr marL="0" lvl="0" indent="0" algn="l" rtl="0">
              <a:lnSpc>
                <a:spcPct val="100000"/>
              </a:lnSpc>
              <a:spcBef>
                <a:spcPts val="360"/>
              </a:spcBef>
              <a:spcAft>
                <a:spcPts val="0"/>
              </a:spcAft>
              <a:buSzPct val="66176"/>
              <a:buNone/>
            </a:pPr>
            <a:r>
              <a:rPr lang="en-US">
                <a:latin typeface="Arial"/>
                <a:ea typeface="Arial"/>
                <a:cs typeface="Arial"/>
                <a:sym typeface="Arial"/>
              </a:rPr>
              <a:t>Cassie qualified for an Affordable Care Act marketplace plan with no monthly premium due to her relatively low income. And after she cut her hand severely, the 35 stitches she received in the ER led to an out-of-pocket expense of about $300, she said." </a:t>
            </a:r>
            <a:endParaRPr>
              <a:latin typeface="Arial"/>
              <a:ea typeface="Arial"/>
              <a:cs typeface="Arial"/>
              <a:sym typeface="Arial"/>
            </a:endParaRPr>
          </a:p>
          <a:p>
            <a:pPr marL="0" lvl="0" indent="0" algn="l" rtl="0">
              <a:lnSpc>
                <a:spcPct val="100000"/>
              </a:lnSpc>
              <a:spcBef>
                <a:spcPts val="360"/>
              </a:spcBef>
              <a:spcAft>
                <a:spcPts val="0"/>
              </a:spcAft>
              <a:buSzPct val="66176"/>
              <a:buNone/>
            </a:pPr>
            <a:endParaRPr>
              <a:latin typeface="Arial"/>
              <a:ea typeface="Arial"/>
              <a:cs typeface="Arial"/>
              <a:sym typeface="Arial"/>
            </a:endParaRPr>
          </a:p>
          <a:p>
            <a:pPr marL="0" lvl="0" indent="0" algn="l" rtl="0">
              <a:lnSpc>
                <a:spcPct val="100000"/>
              </a:lnSpc>
              <a:spcBef>
                <a:spcPts val="360"/>
              </a:spcBef>
              <a:spcAft>
                <a:spcPts val="0"/>
              </a:spcAft>
              <a:buSzPct val="71445"/>
              <a:buNone/>
            </a:pPr>
            <a:r>
              <a:rPr lang="en-US" sz="2964" b="1">
                <a:latin typeface="Arial"/>
                <a:ea typeface="Arial"/>
                <a:cs typeface="Arial"/>
                <a:sym typeface="Arial"/>
              </a:rPr>
              <a:t>Source: </a:t>
            </a:r>
            <a:r>
              <a:rPr lang="en-US" sz="2964">
                <a:latin typeface="Arial"/>
                <a:ea typeface="Arial"/>
                <a:cs typeface="Arial"/>
                <a:sym typeface="Arial"/>
              </a:rPr>
              <a:t>Andy Miller, </a:t>
            </a:r>
            <a:r>
              <a:rPr lang="en-US" sz="2964" i="1">
                <a:latin typeface="Arial"/>
                <a:ea typeface="Arial"/>
                <a:cs typeface="Arial"/>
                <a:sym typeface="Arial"/>
              </a:rPr>
              <a:t>Presidential Election Could Decide Fate of Extra Obamacare Subsidies</a:t>
            </a:r>
            <a:r>
              <a:rPr lang="en-US" sz="2964">
                <a:latin typeface="Arial"/>
                <a:ea typeface="Arial"/>
                <a:cs typeface="Arial"/>
                <a:sym typeface="Arial"/>
              </a:rPr>
              <a:t>, KFF Health News, May 30, 2024. </a:t>
            </a:r>
            <a:endParaRPr sz="2964">
              <a:latin typeface="Arial"/>
              <a:ea typeface="Arial"/>
              <a:cs typeface="Arial"/>
              <a:sym typeface="Arial"/>
            </a:endParaRPr>
          </a:p>
        </p:txBody>
      </p:sp>
      <p:cxnSp>
        <p:nvCxnSpPr>
          <p:cNvPr id="276" name="Google Shape;276;g2e94bc1eed3_1_0"/>
          <p:cNvCxnSpPr/>
          <p:nvPr/>
        </p:nvCxnSpPr>
        <p:spPr>
          <a:xfrm>
            <a:off x="598170" y="5692317"/>
            <a:ext cx="10972800" cy="0"/>
          </a:xfrm>
          <a:prstGeom prst="straightConnector1">
            <a:avLst/>
          </a:prstGeom>
          <a:noFill/>
          <a:ln w="25400" cap="flat" cmpd="sng">
            <a:solidFill>
              <a:srgbClr val="BFBFBF"/>
            </a:solidFill>
            <a:prstDash val="solid"/>
            <a:round/>
            <a:headEnd type="none" w="sm" len="sm"/>
            <a:tailEnd type="none" w="sm" len="sm"/>
          </a:ln>
        </p:spPr>
      </p:cxnSp>
      <p:pic>
        <p:nvPicPr>
          <p:cNvPr id="277" name="Google Shape;277;g2e94bc1eed3_1_0" descr="GHF_Logo_Horizontal_color.eps"/>
          <p:cNvPicPr preferRelativeResize="0"/>
          <p:nvPr/>
        </p:nvPicPr>
        <p:blipFill rotWithShape="1">
          <a:blip r:embed="rId3">
            <a:alphaModFix/>
          </a:blip>
          <a:srcRect/>
          <a:stretch/>
        </p:blipFill>
        <p:spPr>
          <a:xfrm>
            <a:off x="8772938" y="5963472"/>
            <a:ext cx="2782956" cy="534103"/>
          </a:xfrm>
          <a:prstGeom prst="rect">
            <a:avLst/>
          </a:prstGeom>
          <a:noFill/>
          <a:ln>
            <a:noFill/>
          </a:ln>
        </p:spPr>
      </p:pic>
      <p:pic>
        <p:nvPicPr>
          <p:cNvPr id="278" name="Google Shape;278;g2e94bc1eed3_1_0" descr="A blue and black sign&#10;&#10;Description automatically generated"/>
          <p:cNvPicPr preferRelativeResize="0"/>
          <p:nvPr/>
        </p:nvPicPr>
        <p:blipFill rotWithShape="1">
          <a:blip r:embed="rId4">
            <a:alphaModFix/>
          </a:blip>
          <a:srcRect/>
          <a:stretch/>
        </p:blipFill>
        <p:spPr>
          <a:xfrm>
            <a:off x="636104" y="5724877"/>
            <a:ext cx="1819482" cy="1066102"/>
          </a:xfrm>
          <a:prstGeom prst="rect">
            <a:avLst/>
          </a:prstGeom>
          <a:noFill/>
          <a:ln>
            <a:noFill/>
          </a:ln>
        </p:spPr>
      </p:pic>
      <p:cxnSp>
        <p:nvCxnSpPr>
          <p:cNvPr id="279" name="Google Shape;279;g2e94bc1eed3_1_0"/>
          <p:cNvCxnSpPr/>
          <p:nvPr/>
        </p:nvCxnSpPr>
        <p:spPr>
          <a:xfrm>
            <a:off x="678175" y="1206627"/>
            <a:ext cx="10972800" cy="0"/>
          </a:xfrm>
          <a:prstGeom prst="straightConnector1">
            <a:avLst/>
          </a:prstGeom>
          <a:noFill/>
          <a:ln w="25400" cap="flat" cmpd="sng">
            <a:solidFill>
              <a:srgbClr val="BFBFBF"/>
            </a:solidFill>
            <a:prstDash val="solid"/>
            <a:round/>
            <a:headEnd type="none" w="sm" len="sm"/>
            <a:tailEnd type="none" w="sm" len="sm"/>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cxnSp>
        <p:nvCxnSpPr>
          <p:cNvPr id="284" name="Google Shape;284;g2e9c48123c0_1_91"/>
          <p:cNvCxnSpPr/>
          <p:nvPr/>
        </p:nvCxnSpPr>
        <p:spPr>
          <a:xfrm>
            <a:off x="609600" y="1159627"/>
            <a:ext cx="10972800" cy="0"/>
          </a:xfrm>
          <a:prstGeom prst="straightConnector1">
            <a:avLst/>
          </a:prstGeom>
          <a:noFill/>
          <a:ln w="25400" cap="flat" cmpd="sng">
            <a:solidFill>
              <a:srgbClr val="BFBFBF"/>
            </a:solidFill>
            <a:prstDash val="solid"/>
            <a:round/>
            <a:headEnd type="none" w="sm" len="sm"/>
            <a:tailEnd type="none" w="sm" len="sm"/>
          </a:ln>
        </p:spPr>
      </p:cxnSp>
      <p:pic>
        <p:nvPicPr>
          <p:cNvPr id="285" name="Google Shape;285;g2e9c48123c0_1_91" descr="GHF_Logo_Horizontal_color.eps"/>
          <p:cNvPicPr preferRelativeResize="0"/>
          <p:nvPr/>
        </p:nvPicPr>
        <p:blipFill rotWithShape="1">
          <a:blip r:embed="rId3">
            <a:alphaModFix/>
          </a:blip>
          <a:srcRect/>
          <a:stretch/>
        </p:blipFill>
        <p:spPr>
          <a:xfrm>
            <a:off x="8772938" y="5963472"/>
            <a:ext cx="2782956" cy="534103"/>
          </a:xfrm>
          <a:prstGeom prst="rect">
            <a:avLst/>
          </a:prstGeom>
          <a:noFill/>
          <a:ln>
            <a:noFill/>
          </a:ln>
        </p:spPr>
      </p:pic>
      <p:pic>
        <p:nvPicPr>
          <p:cNvPr id="286" name="Google Shape;286;g2e9c48123c0_1_91" descr="A blue and black sign&#10;&#10;Description automatically generated"/>
          <p:cNvPicPr preferRelativeResize="0"/>
          <p:nvPr/>
        </p:nvPicPr>
        <p:blipFill rotWithShape="1">
          <a:blip r:embed="rId4">
            <a:alphaModFix/>
          </a:blip>
          <a:srcRect/>
          <a:stretch/>
        </p:blipFill>
        <p:spPr>
          <a:xfrm>
            <a:off x="6697007" y="5679065"/>
            <a:ext cx="1819482" cy="1066102"/>
          </a:xfrm>
          <a:prstGeom prst="rect">
            <a:avLst/>
          </a:prstGeom>
          <a:noFill/>
          <a:ln>
            <a:noFill/>
          </a:ln>
        </p:spPr>
      </p:pic>
      <p:sp>
        <p:nvSpPr>
          <p:cNvPr id="287" name="Google Shape;287;g2e9c48123c0_1_91"/>
          <p:cNvSpPr txBox="1"/>
          <p:nvPr/>
        </p:nvSpPr>
        <p:spPr>
          <a:xfrm>
            <a:off x="5861600" y="1249850"/>
            <a:ext cx="6086700" cy="4202100"/>
          </a:xfrm>
          <a:prstGeom prst="rect">
            <a:avLst/>
          </a:prstGeom>
          <a:noFill/>
          <a:ln>
            <a:noFill/>
          </a:ln>
        </p:spPr>
        <p:txBody>
          <a:bodyPr spcFirstLastPara="1" wrap="square" lIns="91425" tIns="45700" rIns="91425" bIns="45700" anchor="t" anchorCtr="0">
            <a:spAutoFit/>
          </a:bodyPr>
          <a:lstStyle/>
          <a:p>
            <a:pPr marL="457200" marR="0" lvl="0" indent="-368300" algn="l" rtl="0">
              <a:lnSpc>
                <a:spcPct val="100000"/>
              </a:lnSpc>
              <a:spcBef>
                <a:spcPts val="0"/>
              </a:spcBef>
              <a:spcAft>
                <a:spcPts val="0"/>
              </a:spcAft>
              <a:buClr>
                <a:schemeClr val="dk1"/>
              </a:buClr>
              <a:buSzPts val="2200"/>
              <a:buFont typeface="Arial"/>
              <a:buChar char="•"/>
            </a:pPr>
            <a:r>
              <a:rPr lang="en-US" sz="2200" b="0" i="0" u="none" strike="noStrike" cap="none" dirty="0">
                <a:solidFill>
                  <a:schemeClr val="dk1"/>
                </a:solidFill>
                <a:latin typeface="Arial"/>
                <a:ea typeface="Arial"/>
                <a:cs typeface="Arial"/>
                <a:sym typeface="Arial"/>
              </a:rPr>
              <a:t>19 states operate reinsurance programs to reduce premiums in the individual market</a:t>
            </a:r>
            <a:endParaRPr sz="2200" b="0" i="0" u="none" strike="noStrike" cap="none" dirty="0">
              <a:solidFill>
                <a:schemeClr val="dk1"/>
              </a:solidFill>
              <a:latin typeface="Arial"/>
              <a:ea typeface="Arial"/>
              <a:cs typeface="Arial"/>
              <a:sym typeface="Arial"/>
            </a:endParaRPr>
          </a:p>
          <a:p>
            <a:pPr marL="457200" marR="0" lvl="0" indent="-368300" algn="l" rtl="0">
              <a:lnSpc>
                <a:spcPct val="100000"/>
              </a:lnSpc>
              <a:spcBef>
                <a:spcPts val="1000"/>
              </a:spcBef>
              <a:spcAft>
                <a:spcPts val="0"/>
              </a:spcAft>
              <a:buClr>
                <a:schemeClr val="dk1"/>
              </a:buClr>
              <a:buSzPts val="2200"/>
              <a:buFont typeface="Arial"/>
              <a:buChar char="•"/>
            </a:pPr>
            <a:r>
              <a:rPr lang="en-US" sz="2200" b="0" i="0" u="none" strike="noStrike" cap="none" dirty="0">
                <a:solidFill>
                  <a:schemeClr val="dk1"/>
                </a:solidFill>
                <a:latin typeface="Arial"/>
                <a:ea typeface="Arial"/>
                <a:cs typeface="Arial"/>
                <a:sym typeface="Arial"/>
              </a:rPr>
              <a:t>Lower b</a:t>
            </a:r>
            <a:r>
              <a:rPr lang="en-US" sz="2200" dirty="0">
                <a:solidFill>
                  <a:schemeClr val="dk1"/>
                </a:solidFill>
              </a:rPr>
              <a:t>ase </a:t>
            </a:r>
            <a:r>
              <a:rPr lang="en-US" sz="2200" b="0" i="0" u="none" strike="noStrike" cap="none" dirty="0">
                <a:solidFill>
                  <a:schemeClr val="dk1"/>
                </a:solidFill>
                <a:latin typeface="Arial"/>
                <a:ea typeface="Arial"/>
                <a:cs typeface="Arial"/>
                <a:sym typeface="Arial"/>
              </a:rPr>
              <a:t>premiums → lower federal expenditures on PTC</a:t>
            </a:r>
            <a:endParaRPr sz="2200" b="0" i="0" u="none" strike="noStrike" cap="none" dirty="0">
              <a:solidFill>
                <a:schemeClr val="dk1"/>
              </a:solidFill>
              <a:latin typeface="Arial"/>
              <a:ea typeface="Arial"/>
              <a:cs typeface="Arial"/>
              <a:sym typeface="Arial"/>
            </a:endParaRPr>
          </a:p>
          <a:p>
            <a:pPr marL="457200" marR="0" lvl="0" indent="-368300" algn="l" rtl="0">
              <a:lnSpc>
                <a:spcPct val="100000"/>
              </a:lnSpc>
              <a:spcBef>
                <a:spcPts val="1000"/>
              </a:spcBef>
              <a:spcAft>
                <a:spcPts val="0"/>
              </a:spcAft>
              <a:buClr>
                <a:schemeClr val="dk1"/>
              </a:buClr>
              <a:buSzPts val="2200"/>
              <a:buFont typeface="Arial"/>
              <a:buChar char="•"/>
            </a:pPr>
            <a:r>
              <a:rPr lang="en-US" sz="2200" b="0" i="0" u="none" strike="noStrike" cap="none" dirty="0">
                <a:solidFill>
                  <a:schemeClr val="dk1"/>
                </a:solidFill>
                <a:latin typeface="Arial"/>
                <a:ea typeface="Arial"/>
                <a:cs typeface="Arial"/>
                <a:sym typeface="Arial"/>
              </a:rPr>
              <a:t>States use 1332 waivers to capture these savings and reinvest them into reinsurance, as well as other affordability initiatives</a:t>
            </a:r>
            <a:endParaRPr sz="2200" b="0" i="0" u="none" strike="noStrike" cap="none" dirty="0">
              <a:solidFill>
                <a:schemeClr val="dk1"/>
              </a:solidFill>
              <a:latin typeface="Arial"/>
              <a:ea typeface="Arial"/>
              <a:cs typeface="Arial"/>
              <a:sym typeface="Arial"/>
            </a:endParaRPr>
          </a:p>
          <a:p>
            <a:pPr marL="457200" marR="0" lvl="0" indent="-368300" algn="l" rtl="0">
              <a:lnSpc>
                <a:spcPct val="100000"/>
              </a:lnSpc>
              <a:spcBef>
                <a:spcPts val="1000"/>
              </a:spcBef>
              <a:spcAft>
                <a:spcPts val="1000"/>
              </a:spcAft>
              <a:buClr>
                <a:schemeClr val="dk1"/>
              </a:buClr>
              <a:buSzPts val="2200"/>
              <a:buFont typeface="Arial"/>
              <a:buChar char="•"/>
            </a:pPr>
            <a:r>
              <a:rPr lang="en-US" sz="2200" b="0" i="0" u="none" strike="noStrike" cap="none" dirty="0">
                <a:solidFill>
                  <a:schemeClr val="dk1"/>
                </a:solidFill>
                <a:latin typeface="Arial"/>
                <a:ea typeface="Arial"/>
                <a:cs typeface="Arial"/>
                <a:sym typeface="Arial"/>
              </a:rPr>
              <a:t>State reinsurance programs generate more savings for the federal government - and more revenue for states - under enhanced PTCs</a:t>
            </a:r>
            <a:endParaRPr sz="2200" b="0" i="0" u="none" strike="noStrike" cap="none" dirty="0">
              <a:solidFill>
                <a:schemeClr val="dk1"/>
              </a:solidFill>
              <a:latin typeface="Arial"/>
              <a:ea typeface="Arial"/>
              <a:cs typeface="Arial"/>
              <a:sym typeface="Arial"/>
            </a:endParaRPr>
          </a:p>
        </p:txBody>
      </p:sp>
      <p:sp>
        <p:nvSpPr>
          <p:cNvPr id="288" name="Google Shape;288;g2e9c48123c0_1_91"/>
          <p:cNvSpPr txBox="1">
            <a:spLocks noGrp="1"/>
          </p:cNvSpPr>
          <p:nvPr>
            <p:ph type="title"/>
          </p:nvPr>
        </p:nvSpPr>
        <p:spPr>
          <a:xfrm>
            <a:off x="746760" y="476523"/>
            <a:ext cx="10835700" cy="510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595959"/>
              </a:buClr>
              <a:buSzPts val="3600"/>
              <a:buFont typeface="Montserrat Medium"/>
              <a:buNone/>
            </a:pPr>
            <a:r>
              <a:rPr lang="en-US" sz="3600">
                <a:solidFill>
                  <a:srgbClr val="595959"/>
                </a:solidFill>
                <a:latin typeface="Arial"/>
                <a:ea typeface="Arial"/>
                <a:cs typeface="Arial"/>
                <a:sym typeface="Arial"/>
              </a:rPr>
              <a:t>Impact on state affordability initiatives: Reinsurance</a:t>
            </a:r>
            <a:endParaRPr sz="3600">
              <a:solidFill>
                <a:srgbClr val="595959"/>
              </a:solidFill>
              <a:latin typeface="Arial"/>
              <a:ea typeface="Arial"/>
              <a:cs typeface="Arial"/>
              <a:sym typeface="Arial"/>
            </a:endParaRPr>
          </a:p>
        </p:txBody>
      </p:sp>
      <p:pic>
        <p:nvPicPr>
          <p:cNvPr id="290" name="Google Shape;290;g2e9c48123c0_1_91"/>
          <p:cNvPicPr preferRelativeResize="0"/>
          <p:nvPr/>
        </p:nvPicPr>
        <p:blipFill>
          <a:blip r:embed="rId5">
            <a:alphaModFix/>
          </a:blip>
          <a:stretch>
            <a:fillRect/>
          </a:stretch>
        </p:blipFill>
        <p:spPr>
          <a:xfrm>
            <a:off x="746750" y="1553175"/>
            <a:ext cx="5244497" cy="42020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cxnSp>
        <p:nvCxnSpPr>
          <p:cNvPr id="295" name="Google Shape;295;g2e9c48123c0_1_105"/>
          <p:cNvCxnSpPr/>
          <p:nvPr/>
        </p:nvCxnSpPr>
        <p:spPr>
          <a:xfrm>
            <a:off x="609600" y="1159627"/>
            <a:ext cx="10972800" cy="0"/>
          </a:xfrm>
          <a:prstGeom prst="straightConnector1">
            <a:avLst/>
          </a:prstGeom>
          <a:noFill/>
          <a:ln w="25400" cap="flat" cmpd="sng">
            <a:solidFill>
              <a:srgbClr val="BFBFBF"/>
            </a:solidFill>
            <a:prstDash val="solid"/>
            <a:round/>
            <a:headEnd type="none" w="sm" len="sm"/>
            <a:tailEnd type="none" w="sm" len="sm"/>
          </a:ln>
        </p:spPr>
      </p:cxnSp>
      <p:pic>
        <p:nvPicPr>
          <p:cNvPr id="296" name="Google Shape;296;g2e9c48123c0_1_105" descr="GHF_Logo_Horizontal_color.eps"/>
          <p:cNvPicPr preferRelativeResize="0"/>
          <p:nvPr/>
        </p:nvPicPr>
        <p:blipFill rotWithShape="1">
          <a:blip r:embed="rId3">
            <a:alphaModFix/>
          </a:blip>
          <a:srcRect/>
          <a:stretch/>
        </p:blipFill>
        <p:spPr>
          <a:xfrm>
            <a:off x="8772938" y="5963472"/>
            <a:ext cx="2782956" cy="534103"/>
          </a:xfrm>
          <a:prstGeom prst="rect">
            <a:avLst/>
          </a:prstGeom>
          <a:noFill/>
          <a:ln>
            <a:noFill/>
          </a:ln>
        </p:spPr>
      </p:pic>
      <p:pic>
        <p:nvPicPr>
          <p:cNvPr id="297" name="Google Shape;297;g2e9c48123c0_1_105" descr="A blue and black sign&#10;&#10;Description automatically generated"/>
          <p:cNvPicPr preferRelativeResize="0"/>
          <p:nvPr/>
        </p:nvPicPr>
        <p:blipFill rotWithShape="1">
          <a:blip r:embed="rId4">
            <a:alphaModFix/>
          </a:blip>
          <a:srcRect/>
          <a:stretch/>
        </p:blipFill>
        <p:spPr>
          <a:xfrm>
            <a:off x="6697007" y="5679065"/>
            <a:ext cx="1819482" cy="1066102"/>
          </a:xfrm>
          <a:prstGeom prst="rect">
            <a:avLst/>
          </a:prstGeom>
          <a:noFill/>
          <a:ln>
            <a:noFill/>
          </a:ln>
        </p:spPr>
      </p:pic>
      <p:sp>
        <p:nvSpPr>
          <p:cNvPr id="298" name="Google Shape;298;g2e9c48123c0_1_105"/>
          <p:cNvSpPr txBox="1">
            <a:spLocks noGrp="1"/>
          </p:cNvSpPr>
          <p:nvPr>
            <p:ph type="title"/>
          </p:nvPr>
        </p:nvSpPr>
        <p:spPr>
          <a:xfrm>
            <a:off x="746760" y="95523"/>
            <a:ext cx="10835700" cy="510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595959"/>
              </a:buClr>
              <a:buSzPts val="3600"/>
              <a:buFont typeface="Montserrat Medium"/>
              <a:buNone/>
            </a:pPr>
            <a:r>
              <a:rPr lang="en-US" sz="3600">
                <a:solidFill>
                  <a:srgbClr val="595959"/>
                </a:solidFill>
                <a:latin typeface="Arial"/>
                <a:ea typeface="Arial"/>
                <a:cs typeface="Arial"/>
                <a:sym typeface="Arial"/>
              </a:rPr>
              <a:t>Impact on state affordability initiatives: Premium and Cost-Sharing Assistance</a:t>
            </a:r>
            <a:endParaRPr>
              <a:latin typeface="Arial"/>
              <a:ea typeface="Arial"/>
              <a:cs typeface="Arial"/>
              <a:sym typeface="Arial"/>
            </a:endParaRPr>
          </a:p>
          <a:p>
            <a:pPr marL="0" lvl="0" indent="0" algn="l" rtl="0">
              <a:lnSpc>
                <a:spcPct val="100000"/>
              </a:lnSpc>
              <a:spcBef>
                <a:spcPts val="0"/>
              </a:spcBef>
              <a:spcAft>
                <a:spcPts val="0"/>
              </a:spcAft>
              <a:buClr>
                <a:srgbClr val="595959"/>
              </a:buClr>
              <a:buSzPts val="3600"/>
              <a:buFont typeface="Montserrat Medium"/>
              <a:buNone/>
            </a:pPr>
            <a:endParaRPr sz="3600">
              <a:solidFill>
                <a:srgbClr val="595959"/>
              </a:solidFill>
              <a:latin typeface="Arial"/>
              <a:ea typeface="Arial"/>
              <a:cs typeface="Arial"/>
              <a:sym typeface="Arial"/>
            </a:endParaRPr>
          </a:p>
        </p:txBody>
      </p:sp>
      <p:sp>
        <p:nvSpPr>
          <p:cNvPr id="300" name="Google Shape;300;g2e9c48123c0_1_105"/>
          <p:cNvSpPr txBox="1">
            <a:spLocks noGrp="1"/>
          </p:cNvSpPr>
          <p:nvPr>
            <p:ph type="body" idx="1"/>
          </p:nvPr>
        </p:nvSpPr>
        <p:spPr>
          <a:xfrm>
            <a:off x="5923100" y="1245400"/>
            <a:ext cx="5712300" cy="4390800"/>
          </a:xfrm>
          <a:prstGeom prst="rect">
            <a:avLst/>
          </a:prstGeom>
          <a:noFill/>
          <a:ln>
            <a:noFill/>
          </a:ln>
        </p:spPr>
        <p:txBody>
          <a:bodyPr spcFirstLastPara="1" wrap="square" lIns="0" tIns="0" rIns="0" bIns="0" anchor="t" anchorCtr="0">
            <a:noAutofit/>
          </a:bodyPr>
          <a:lstStyle/>
          <a:p>
            <a:pPr marL="342900" lvl="0" indent="-330200" algn="l" rtl="0">
              <a:lnSpc>
                <a:spcPct val="100000"/>
              </a:lnSpc>
              <a:spcBef>
                <a:spcPts val="0"/>
              </a:spcBef>
              <a:spcAft>
                <a:spcPts val="0"/>
              </a:spcAft>
              <a:buClr>
                <a:srgbClr val="3F3F3F"/>
              </a:buClr>
              <a:buSzPts val="2200"/>
              <a:buChar char="•"/>
            </a:pPr>
            <a:r>
              <a:rPr lang="en-US" sz="2200">
                <a:solidFill>
                  <a:srgbClr val="3F3F3F"/>
                </a:solidFill>
                <a:latin typeface="Arial"/>
                <a:ea typeface="Arial"/>
                <a:cs typeface="Arial"/>
                <a:sym typeface="Arial"/>
              </a:rPr>
              <a:t>Ten states provide additional, state-funded premium and/or cost-sharing assistance to some or all marketplace enrollees</a:t>
            </a:r>
            <a:endParaRPr sz="2200">
              <a:solidFill>
                <a:srgbClr val="3F3F3F"/>
              </a:solidFill>
              <a:latin typeface="Arial"/>
              <a:ea typeface="Arial"/>
              <a:cs typeface="Arial"/>
              <a:sym typeface="Arial"/>
            </a:endParaRPr>
          </a:p>
          <a:p>
            <a:pPr marL="914400" lvl="1" indent="-368300" algn="l" rtl="0">
              <a:spcBef>
                <a:spcPts val="1000"/>
              </a:spcBef>
              <a:spcAft>
                <a:spcPts val="0"/>
              </a:spcAft>
              <a:buClr>
                <a:srgbClr val="3F3F3F"/>
              </a:buClr>
              <a:buSzPts val="2200"/>
              <a:buChar char="–"/>
            </a:pPr>
            <a:r>
              <a:rPr lang="en-US" sz="2200">
                <a:solidFill>
                  <a:srgbClr val="3F3F3F"/>
                </a:solidFill>
                <a:latin typeface="Arial"/>
                <a:ea typeface="Arial"/>
                <a:cs typeface="Arial"/>
                <a:sym typeface="Arial"/>
              </a:rPr>
              <a:t>Enhanced PTCs lower premiums and make plans with more generous cost sharing more affordable, so states contribute less to affordability initiatives</a:t>
            </a:r>
            <a:endParaRPr sz="2200">
              <a:solidFill>
                <a:srgbClr val="3F3F3F"/>
              </a:solidFill>
              <a:latin typeface="Arial"/>
              <a:ea typeface="Arial"/>
              <a:cs typeface="Arial"/>
              <a:sym typeface="Arial"/>
            </a:endParaRPr>
          </a:p>
          <a:p>
            <a:pPr marL="342900" lvl="0" indent="-342900" algn="l" rtl="0">
              <a:lnSpc>
                <a:spcPct val="100000"/>
              </a:lnSpc>
              <a:spcBef>
                <a:spcPts val="1000"/>
              </a:spcBef>
              <a:spcAft>
                <a:spcPts val="1000"/>
              </a:spcAft>
              <a:buClr>
                <a:srgbClr val="3F3F3F"/>
              </a:buClr>
              <a:buSzPts val="2200"/>
              <a:buFont typeface="Arial"/>
              <a:buChar char="•"/>
            </a:pPr>
            <a:r>
              <a:rPr lang="en-US" sz="2200">
                <a:solidFill>
                  <a:srgbClr val="3F3F3F"/>
                </a:solidFill>
                <a:latin typeface="Arial"/>
                <a:ea typeface="Arial"/>
                <a:cs typeface="Arial"/>
                <a:sym typeface="Arial"/>
              </a:rPr>
              <a:t>If enhanced PTCs expire, states may decide</a:t>
            </a:r>
            <a:r>
              <a:rPr lang="en-US" sz="2200">
                <a:solidFill>
                  <a:srgbClr val="3F3F3F"/>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 to</a:t>
            </a:r>
            <a:r>
              <a:rPr lang="en-US" sz="2200">
                <a:solidFill>
                  <a:srgbClr val="3F3F3F"/>
                </a:solidFill>
                <a:latin typeface="Arial"/>
                <a:ea typeface="Arial"/>
                <a:cs typeface="Arial"/>
                <a:sym typeface="Arial"/>
              </a:rPr>
              <a:t> scale back affordability initiatives, adding to higher costs for enrollees and potentially increasing uninsurance</a:t>
            </a:r>
            <a:endParaRPr sz="2200">
              <a:solidFill>
                <a:srgbClr val="3F3F3F"/>
              </a:solidFill>
              <a:latin typeface="Arial"/>
              <a:ea typeface="Arial"/>
              <a:cs typeface="Arial"/>
              <a:sym typeface="Arial"/>
            </a:endParaRPr>
          </a:p>
        </p:txBody>
      </p:sp>
      <p:pic>
        <p:nvPicPr>
          <p:cNvPr id="301" name="Google Shape;301;g2e9c48123c0_1_105"/>
          <p:cNvPicPr preferRelativeResize="0"/>
          <p:nvPr/>
        </p:nvPicPr>
        <p:blipFill>
          <a:blip r:embed="rId5">
            <a:alphaModFix/>
          </a:blip>
          <a:stretch>
            <a:fillRect/>
          </a:stretch>
        </p:blipFill>
        <p:spPr>
          <a:xfrm>
            <a:off x="609600" y="1550200"/>
            <a:ext cx="5251650" cy="41097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5"/>
          <p:cNvSpPr txBox="1">
            <a:spLocks noGrp="1"/>
          </p:cNvSpPr>
          <p:nvPr>
            <p:ph type="title"/>
          </p:nvPr>
        </p:nvSpPr>
        <p:spPr>
          <a:xfrm>
            <a:off x="746760" y="476523"/>
            <a:ext cx="8229600" cy="51053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595959"/>
              </a:buClr>
              <a:buSzPts val="3600"/>
              <a:buFont typeface="Montserrat Medium"/>
              <a:buNone/>
            </a:pPr>
            <a:r>
              <a:rPr lang="en-US" sz="3600">
                <a:solidFill>
                  <a:srgbClr val="595959"/>
                </a:solidFill>
                <a:latin typeface="Arial"/>
                <a:ea typeface="Arial"/>
                <a:cs typeface="Arial"/>
                <a:sym typeface="Arial"/>
              </a:rPr>
              <a:t>Timing of Needed Action</a:t>
            </a:r>
            <a:endParaRPr>
              <a:latin typeface="Arial"/>
              <a:ea typeface="Arial"/>
              <a:cs typeface="Arial"/>
              <a:sym typeface="Arial"/>
            </a:endParaRPr>
          </a:p>
        </p:txBody>
      </p:sp>
      <p:cxnSp>
        <p:nvCxnSpPr>
          <p:cNvPr id="308" name="Google Shape;308;p15"/>
          <p:cNvCxnSpPr/>
          <p:nvPr/>
        </p:nvCxnSpPr>
        <p:spPr>
          <a:xfrm>
            <a:off x="598170" y="5679065"/>
            <a:ext cx="10972800" cy="0"/>
          </a:xfrm>
          <a:prstGeom prst="straightConnector1">
            <a:avLst/>
          </a:prstGeom>
          <a:noFill/>
          <a:ln w="25400" cap="flat" cmpd="sng">
            <a:solidFill>
              <a:srgbClr val="BFBFBF"/>
            </a:solidFill>
            <a:prstDash val="solid"/>
            <a:round/>
            <a:headEnd type="none" w="sm" len="sm"/>
            <a:tailEnd type="none" w="sm" len="sm"/>
          </a:ln>
        </p:spPr>
      </p:cxnSp>
      <p:cxnSp>
        <p:nvCxnSpPr>
          <p:cNvPr id="309" name="Google Shape;309;p15"/>
          <p:cNvCxnSpPr/>
          <p:nvPr/>
        </p:nvCxnSpPr>
        <p:spPr>
          <a:xfrm>
            <a:off x="609600" y="1159627"/>
            <a:ext cx="10972800" cy="0"/>
          </a:xfrm>
          <a:prstGeom prst="straightConnector1">
            <a:avLst/>
          </a:prstGeom>
          <a:noFill/>
          <a:ln w="25400" cap="flat" cmpd="sng">
            <a:solidFill>
              <a:srgbClr val="BFBFBF"/>
            </a:solidFill>
            <a:prstDash val="solid"/>
            <a:round/>
            <a:headEnd type="none" w="sm" len="sm"/>
            <a:tailEnd type="none" w="sm" len="sm"/>
          </a:ln>
        </p:spPr>
      </p:cxnSp>
      <p:pic>
        <p:nvPicPr>
          <p:cNvPr id="310" name="Google Shape;310;p15" descr="GHF_Logo_Horizontal_color.eps"/>
          <p:cNvPicPr preferRelativeResize="0"/>
          <p:nvPr/>
        </p:nvPicPr>
        <p:blipFill rotWithShape="1">
          <a:blip r:embed="rId3">
            <a:alphaModFix/>
          </a:blip>
          <a:srcRect/>
          <a:stretch/>
        </p:blipFill>
        <p:spPr>
          <a:xfrm>
            <a:off x="8772938" y="5963472"/>
            <a:ext cx="2782958" cy="534103"/>
          </a:xfrm>
          <a:prstGeom prst="rect">
            <a:avLst/>
          </a:prstGeom>
          <a:noFill/>
          <a:ln>
            <a:noFill/>
          </a:ln>
        </p:spPr>
      </p:pic>
      <p:pic>
        <p:nvPicPr>
          <p:cNvPr id="311" name="Google Shape;311;p15" descr="A blue and black sign&#10;&#10;Description automatically generated"/>
          <p:cNvPicPr preferRelativeResize="0"/>
          <p:nvPr/>
        </p:nvPicPr>
        <p:blipFill rotWithShape="1">
          <a:blip r:embed="rId4">
            <a:alphaModFix/>
          </a:blip>
          <a:srcRect/>
          <a:stretch/>
        </p:blipFill>
        <p:spPr>
          <a:xfrm>
            <a:off x="636104" y="5724877"/>
            <a:ext cx="1819481" cy="1066102"/>
          </a:xfrm>
          <a:prstGeom prst="rect">
            <a:avLst/>
          </a:prstGeom>
          <a:noFill/>
          <a:ln>
            <a:noFill/>
          </a:ln>
        </p:spPr>
      </p:pic>
      <p:grpSp>
        <p:nvGrpSpPr>
          <p:cNvPr id="312" name="Google Shape;312;p15"/>
          <p:cNvGrpSpPr/>
          <p:nvPr/>
        </p:nvGrpSpPr>
        <p:grpSpPr>
          <a:xfrm>
            <a:off x="838200" y="1243677"/>
            <a:ext cx="10717695" cy="4351373"/>
            <a:chOff x="0" y="0"/>
            <a:chExt cx="10717695" cy="4351373"/>
          </a:xfrm>
        </p:grpSpPr>
        <p:sp>
          <p:nvSpPr>
            <p:cNvPr id="313" name="Google Shape;313;p15"/>
            <p:cNvSpPr/>
            <p:nvPr/>
          </p:nvSpPr>
          <p:spPr>
            <a:xfrm>
              <a:off x="0" y="1305401"/>
              <a:ext cx="10717695" cy="1740535"/>
            </a:xfrm>
            <a:prstGeom prst="notchedRightArrow">
              <a:avLst>
                <a:gd name="adj1" fmla="val 50000"/>
                <a:gd name="adj2" fmla="val 50000"/>
              </a:avLst>
            </a:prstGeom>
            <a:solidFill>
              <a:srgbClr val="CFD7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15"/>
            <p:cNvSpPr/>
            <p:nvPr/>
          </p:nvSpPr>
          <p:spPr>
            <a:xfrm>
              <a:off x="4827" y="0"/>
              <a:ext cx="2321993" cy="174053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15"/>
            <p:cNvSpPr txBox="1"/>
            <p:nvPr/>
          </p:nvSpPr>
          <p:spPr>
            <a:xfrm>
              <a:off x="4827" y="0"/>
              <a:ext cx="2321993" cy="1740535"/>
            </a:xfrm>
            <a:prstGeom prst="rect">
              <a:avLst/>
            </a:prstGeom>
            <a:noFill/>
            <a:ln>
              <a:noFill/>
            </a:ln>
          </p:spPr>
          <p:txBody>
            <a:bodyPr spcFirstLastPara="1" wrap="square" lIns="156450" tIns="156450" rIns="156450" bIns="156450" anchor="b" anchorCtr="0">
              <a:noAutofit/>
            </a:bodyPr>
            <a:lstStyle/>
            <a:p>
              <a:pPr marL="0" marR="0" lvl="0" indent="0" algn="ctr" rtl="0">
                <a:lnSpc>
                  <a:spcPct val="90000"/>
                </a:lnSpc>
                <a:spcBef>
                  <a:spcPts val="0"/>
                </a:spcBef>
                <a:spcAft>
                  <a:spcPts val="0"/>
                </a:spcAft>
                <a:buClr>
                  <a:schemeClr val="dk1"/>
                </a:buClr>
                <a:buSzPts val="2200"/>
                <a:buFont typeface="Arial"/>
                <a:buNone/>
              </a:pPr>
              <a:r>
                <a:rPr lang="en-US" sz="2000" b="0" i="0" u="sng" strike="noStrike" cap="none">
                  <a:solidFill>
                    <a:schemeClr val="dk1"/>
                  </a:solidFill>
                  <a:latin typeface="Arial"/>
                  <a:ea typeface="Arial"/>
                  <a:cs typeface="Arial"/>
                  <a:sym typeface="Arial"/>
                </a:rPr>
                <a:t>Spring 2025</a:t>
              </a:r>
              <a:endParaRPr sz="2000" b="0" i="0" u="none" strike="noStrike" cap="none">
                <a:solidFill>
                  <a:srgbClr val="000000"/>
                </a:solidFill>
                <a:latin typeface="Arial"/>
                <a:ea typeface="Arial"/>
                <a:cs typeface="Arial"/>
                <a:sym typeface="Arial"/>
              </a:endParaRPr>
            </a:p>
            <a:p>
              <a:pPr marL="0" marR="0" lvl="0" indent="0" algn="ctr" rtl="0">
                <a:lnSpc>
                  <a:spcPct val="90000"/>
                </a:lnSpc>
                <a:spcBef>
                  <a:spcPts val="770"/>
                </a:spcBef>
                <a:spcAft>
                  <a:spcPts val="0"/>
                </a:spcAft>
                <a:buClr>
                  <a:schemeClr val="dk1"/>
                </a:buClr>
                <a:buSzPts val="2200"/>
                <a:buFont typeface="Arial"/>
                <a:buNone/>
              </a:pPr>
              <a:r>
                <a:rPr lang="en-US" sz="2000" b="0" i="0" u="none" strike="noStrike" cap="none">
                  <a:solidFill>
                    <a:schemeClr val="dk1"/>
                  </a:solidFill>
                  <a:latin typeface="Arial"/>
                  <a:ea typeface="Arial"/>
                  <a:cs typeface="Arial"/>
                  <a:sym typeface="Arial"/>
                </a:rPr>
                <a:t>Plans develop rates for PY 2026</a:t>
              </a:r>
              <a:endParaRPr sz="2000" b="0" i="0" u="none" strike="noStrike" cap="none">
                <a:solidFill>
                  <a:srgbClr val="000000"/>
                </a:solidFill>
                <a:latin typeface="Arial"/>
                <a:ea typeface="Arial"/>
                <a:cs typeface="Arial"/>
                <a:sym typeface="Arial"/>
              </a:endParaRPr>
            </a:p>
          </p:txBody>
        </p:sp>
        <p:sp>
          <p:nvSpPr>
            <p:cNvPr id="316" name="Google Shape;316;p15"/>
            <p:cNvSpPr/>
            <p:nvPr/>
          </p:nvSpPr>
          <p:spPr>
            <a:xfrm>
              <a:off x="948257" y="1958102"/>
              <a:ext cx="435133" cy="435133"/>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15"/>
            <p:cNvSpPr/>
            <p:nvPr/>
          </p:nvSpPr>
          <p:spPr>
            <a:xfrm>
              <a:off x="2442920" y="2610802"/>
              <a:ext cx="2321993" cy="174053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15"/>
            <p:cNvSpPr txBox="1"/>
            <p:nvPr/>
          </p:nvSpPr>
          <p:spPr>
            <a:xfrm>
              <a:off x="2326825" y="2610773"/>
              <a:ext cx="2814900" cy="1740600"/>
            </a:xfrm>
            <a:prstGeom prst="rect">
              <a:avLst/>
            </a:prstGeom>
            <a:noFill/>
            <a:ln>
              <a:noFill/>
            </a:ln>
          </p:spPr>
          <p:txBody>
            <a:bodyPr spcFirstLastPara="1" wrap="square" lIns="142225" tIns="142225" rIns="142225" bIns="142225" anchor="t" anchorCtr="0">
              <a:noAutofit/>
            </a:bodyPr>
            <a:lstStyle/>
            <a:p>
              <a:pPr marL="0" marR="0" lvl="0" indent="0" algn="ctr" rtl="0">
                <a:lnSpc>
                  <a:spcPct val="90000"/>
                </a:lnSpc>
                <a:spcBef>
                  <a:spcPts val="0"/>
                </a:spcBef>
                <a:spcAft>
                  <a:spcPts val="0"/>
                </a:spcAft>
                <a:buClr>
                  <a:schemeClr val="dk1"/>
                </a:buClr>
                <a:buSzPts val="2000"/>
                <a:buFont typeface="Arial"/>
                <a:buNone/>
              </a:pPr>
              <a:r>
                <a:rPr lang="en-US" sz="2000" b="0" i="0" u="sng" strike="noStrike" cap="none">
                  <a:solidFill>
                    <a:schemeClr val="dk1"/>
                  </a:solidFill>
                  <a:latin typeface="Arial"/>
                  <a:ea typeface="Arial"/>
                  <a:cs typeface="Arial"/>
                  <a:sym typeface="Arial"/>
                </a:rPr>
                <a:t>Fall 2025</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70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Open Enrollment begins for PY 2026</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70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(ends January 2025)</a:t>
              </a:r>
              <a:endParaRPr sz="1400" b="0" i="0" u="none" strike="noStrike" cap="none">
                <a:solidFill>
                  <a:srgbClr val="000000"/>
                </a:solidFill>
                <a:latin typeface="Arial"/>
                <a:ea typeface="Arial"/>
                <a:cs typeface="Arial"/>
                <a:sym typeface="Arial"/>
              </a:endParaRPr>
            </a:p>
          </p:txBody>
        </p:sp>
        <p:sp>
          <p:nvSpPr>
            <p:cNvPr id="319" name="Google Shape;319;p15"/>
            <p:cNvSpPr/>
            <p:nvPr/>
          </p:nvSpPr>
          <p:spPr>
            <a:xfrm>
              <a:off x="3386349" y="1958102"/>
              <a:ext cx="435133" cy="435133"/>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15"/>
            <p:cNvSpPr/>
            <p:nvPr/>
          </p:nvSpPr>
          <p:spPr>
            <a:xfrm>
              <a:off x="4881013" y="0"/>
              <a:ext cx="2321993" cy="174053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15"/>
            <p:cNvSpPr txBox="1"/>
            <p:nvPr/>
          </p:nvSpPr>
          <p:spPr>
            <a:xfrm>
              <a:off x="4881013" y="0"/>
              <a:ext cx="2321993" cy="1740535"/>
            </a:xfrm>
            <a:prstGeom prst="rect">
              <a:avLst/>
            </a:prstGeom>
            <a:noFill/>
            <a:ln>
              <a:noFill/>
            </a:ln>
          </p:spPr>
          <p:txBody>
            <a:bodyPr spcFirstLastPara="1" wrap="square" lIns="156450" tIns="156450" rIns="156450" bIns="156450" anchor="b" anchorCtr="0">
              <a:noAutofit/>
            </a:bodyPr>
            <a:lstStyle/>
            <a:p>
              <a:pPr marL="0" marR="0" lvl="0" indent="0" algn="ctr" rtl="0">
                <a:lnSpc>
                  <a:spcPct val="90000"/>
                </a:lnSpc>
                <a:spcBef>
                  <a:spcPts val="0"/>
                </a:spcBef>
                <a:spcAft>
                  <a:spcPts val="0"/>
                </a:spcAft>
                <a:buClr>
                  <a:schemeClr val="dk1"/>
                </a:buClr>
                <a:buSzPts val="2200"/>
                <a:buFont typeface="Arial"/>
                <a:buNone/>
              </a:pPr>
              <a:r>
                <a:rPr lang="en-US" sz="2000" b="0" i="0" u="sng" strike="noStrike" cap="none">
                  <a:solidFill>
                    <a:schemeClr val="dk1"/>
                  </a:solidFill>
                  <a:latin typeface="Arial"/>
                  <a:ea typeface="Arial"/>
                  <a:cs typeface="Arial"/>
                  <a:sym typeface="Arial"/>
                </a:rPr>
                <a:t>December 2025</a:t>
              </a:r>
              <a:endParaRPr sz="2000" b="0" i="0" u="none" strike="noStrike" cap="none">
                <a:solidFill>
                  <a:srgbClr val="000000"/>
                </a:solidFill>
                <a:latin typeface="Arial"/>
                <a:ea typeface="Arial"/>
                <a:cs typeface="Arial"/>
                <a:sym typeface="Arial"/>
              </a:endParaRPr>
            </a:p>
            <a:p>
              <a:pPr marL="0" marR="0" lvl="0" indent="0" algn="ctr" rtl="0">
                <a:lnSpc>
                  <a:spcPct val="90000"/>
                </a:lnSpc>
                <a:spcBef>
                  <a:spcPts val="770"/>
                </a:spcBef>
                <a:spcAft>
                  <a:spcPts val="0"/>
                </a:spcAft>
                <a:buClr>
                  <a:schemeClr val="dk1"/>
                </a:buClr>
                <a:buSzPts val="2200"/>
                <a:buFont typeface="Arial"/>
                <a:buNone/>
              </a:pPr>
              <a:r>
                <a:rPr lang="en-US" sz="2000" b="0" i="0" u="none" strike="noStrike" cap="none">
                  <a:solidFill>
                    <a:schemeClr val="dk1"/>
                  </a:solidFill>
                  <a:latin typeface="Arial"/>
                  <a:ea typeface="Arial"/>
                  <a:cs typeface="Arial"/>
                  <a:sym typeface="Arial"/>
                </a:rPr>
                <a:t>Enhanced APTCs Expire</a:t>
              </a:r>
              <a:endParaRPr sz="2000" b="0" i="0" u="none" strike="noStrike" cap="none">
                <a:solidFill>
                  <a:srgbClr val="000000"/>
                </a:solidFill>
                <a:latin typeface="Arial"/>
                <a:ea typeface="Arial"/>
                <a:cs typeface="Arial"/>
                <a:sym typeface="Arial"/>
              </a:endParaRPr>
            </a:p>
          </p:txBody>
        </p:sp>
        <p:sp>
          <p:nvSpPr>
            <p:cNvPr id="322" name="Google Shape;322;p15"/>
            <p:cNvSpPr/>
            <p:nvPr/>
          </p:nvSpPr>
          <p:spPr>
            <a:xfrm>
              <a:off x="5824442" y="1958102"/>
              <a:ext cx="435133" cy="435133"/>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15"/>
            <p:cNvSpPr/>
            <p:nvPr/>
          </p:nvSpPr>
          <p:spPr>
            <a:xfrm>
              <a:off x="7319105" y="2610802"/>
              <a:ext cx="2321993" cy="174053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15"/>
            <p:cNvSpPr txBox="1"/>
            <p:nvPr/>
          </p:nvSpPr>
          <p:spPr>
            <a:xfrm>
              <a:off x="7319105" y="2610802"/>
              <a:ext cx="2321993" cy="1740535"/>
            </a:xfrm>
            <a:prstGeom prst="rect">
              <a:avLst/>
            </a:prstGeom>
            <a:noFill/>
            <a:ln>
              <a:noFill/>
            </a:ln>
          </p:spPr>
          <p:txBody>
            <a:bodyPr spcFirstLastPara="1" wrap="square" lIns="149350" tIns="149350" rIns="149350" bIns="149350" anchor="t" anchorCtr="0">
              <a:noAutofit/>
            </a:bodyPr>
            <a:lstStyle/>
            <a:p>
              <a:pPr marL="0" marR="0" lvl="0" indent="0" algn="ctr" rtl="0">
                <a:lnSpc>
                  <a:spcPct val="100000"/>
                </a:lnSpc>
                <a:spcBef>
                  <a:spcPts val="0"/>
                </a:spcBef>
                <a:spcAft>
                  <a:spcPts val="0"/>
                </a:spcAft>
                <a:buClr>
                  <a:schemeClr val="dk1"/>
                </a:buClr>
                <a:buSzPts val="2100"/>
                <a:buFont typeface="Arial"/>
                <a:buNone/>
              </a:pPr>
              <a:r>
                <a:rPr lang="en-US" sz="2000" b="0" i="0" u="sng" strike="noStrike" cap="none">
                  <a:solidFill>
                    <a:schemeClr val="dk1"/>
                  </a:solidFill>
                  <a:latin typeface="Arial"/>
                  <a:ea typeface="Arial"/>
                  <a:cs typeface="Arial"/>
                  <a:sym typeface="Arial"/>
                </a:rPr>
                <a:t>January 2026</a:t>
              </a:r>
              <a:br>
                <a:rPr lang="en-US" sz="2000" b="0" i="0" u="none" strike="noStrike" cap="none">
                  <a:solidFill>
                    <a:schemeClr val="dk1"/>
                  </a:solidFill>
                  <a:latin typeface="Arial"/>
                  <a:ea typeface="Arial"/>
                  <a:cs typeface="Arial"/>
                  <a:sym typeface="Arial"/>
                </a:rPr>
              </a:br>
              <a:r>
                <a:rPr lang="en-US" sz="2000" b="0" i="0" u="none" strike="noStrike" cap="none">
                  <a:solidFill>
                    <a:schemeClr val="dk1"/>
                  </a:solidFill>
                  <a:latin typeface="Arial"/>
                  <a:ea typeface="Arial"/>
                  <a:cs typeface="Arial"/>
                  <a:sym typeface="Arial"/>
                </a:rPr>
                <a:t>2026 coverage begins</a:t>
              </a:r>
              <a:endParaRPr sz="2000" b="0" i="0" u="none" strike="noStrike" cap="none">
                <a:solidFill>
                  <a:srgbClr val="000000"/>
                </a:solidFill>
                <a:latin typeface="Arial"/>
                <a:ea typeface="Arial"/>
                <a:cs typeface="Arial"/>
                <a:sym typeface="Arial"/>
              </a:endParaRPr>
            </a:p>
          </p:txBody>
        </p:sp>
        <p:sp>
          <p:nvSpPr>
            <p:cNvPr id="325" name="Google Shape;325;p15"/>
            <p:cNvSpPr/>
            <p:nvPr/>
          </p:nvSpPr>
          <p:spPr>
            <a:xfrm>
              <a:off x="8262535" y="1958102"/>
              <a:ext cx="435133" cy="435133"/>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16"/>
          <p:cNvSpPr txBox="1">
            <a:spLocks noGrp="1"/>
          </p:cNvSpPr>
          <p:nvPr>
            <p:ph type="title"/>
          </p:nvPr>
        </p:nvSpPr>
        <p:spPr>
          <a:xfrm>
            <a:off x="746760" y="476523"/>
            <a:ext cx="8229600" cy="51053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595959"/>
              </a:buClr>
              <a:buSzPts val="3600"/>
              <a:buFont typeface="Montserrat Medium"/>
              <a:buNone/>
            </a:pPr>
            <a:r>
              <a:rPr lang="en-US" sz="3600">
                <a:solidFill>
                  <a:srgbClr val="595959"/>
                </a:solidFill>
                <a:latin typeface="Arial"/>
                <a:ea typeface="Arial"/>
                <a:cs typeface="Arial"/>
                <a:sym typeface="Arial"/>
              </a:rPr>
              <a:t>Regulators should/may consider:</a:t>
            </a:r>
            <a:endParaRPr>
              <a:latin typeface="Arial"/>
              <a:ea typeface="Arial"/>
              <a:cs typeface="Arial"/>
              <a:sym typeface="Arial"/>
            </a:endParaRPr>
          </a:p>
        </p:txBody>
      </p:sp>
      <p:cxnSp>
        <p:nvCxnSpPr>
          <p:cNvPr id="332" name="Google Shape;332;p16"/>
          <p:cNvCxnSpPr/>
          <p:nvPr/>
        </p:nvCxnSpPr>
        <p:spPr>
          <a:xfrm>
            <a:off x="598170" y="5679065"/>
            <a:ext cx="10972800" cy="0"/>
          </a:xfrm>
          <a:prstGeom prst="straightConnector1">
            <a:avLst/>
          </a:prstGeom>
          <a:noFill/>
          <a:ln w="25400" cap="flat" cmpd="sng">
            <a:solidFill>
              <a:srgbClr val="BFBFBF"/>
            </a:solidFill>
            <a:prstDash val="solid"/>
            <a:round/>
            <a:headEnd type="none" w="sm" len="sm"/>
            <a:tailEnd type="none" w="sm" len="sm"/>
          </a:ln>
        </p:spPr>
      </p:cxnSp>
      <p:sp>
        <p:nvSpPr>
          <p:cNvPr id="333" name="Google Shape;333;p16"/>
          <p:cNvSpPr txBox="1">
            <a:spLocks noGrp="1"/>
          </p:cNvSpPr>
          <p:nvPr>
            <p:ph type="body" idx="1"/>
          </p:nvPr>
        </p:nvSpPr>
        <p:spPr>
          <a:xfrm>
            <a:off x="746750" y="1332200"/>
            <a:ext cx="10835700" cy="4257300"/>
          </a:xfrm>
          <a:prstGeom prst="rect">
            <a:avLst/>
          </a:prstGeom>
          <a:noFill/>
          <a:ln>
            <a:noFill/>
          </a:ln>
        </p:spPr>
        <p:txBody>
          <a:bodyPr spcFirstLastPara="1" wrap="square" lIns="0" tIns="0" rIns="0" bIns="0" anchor="t" anchorCtr="0">
            <a:noAutofit/>
          </a:bodyPr>
          <a:lstStyle/>
          <a:p>
            <a:pPr marL="342900" lvl="0" indent="-342900" algn="l" rtl="0">
              <a:lnSpc>
                <a:spcPct val="100000"/>
              </a:lnSpc>
              <a:spcBef>
                <a:spcPts val="480"/>
              </a:spcBef>
              <a:spcAft>
                <a:spcPts val="0"/>
              </a:spcAft>
              <a:buClr>
                <a:srgbClr val="3F3F3F"/>
              </a:buClr>
              <a:buSzPts val="2400"/>
              <a:buChar char="•"/>
            </a:pPr>
            <a:r>
              <a:rPr lang="en-US" sz="2400">
                <a:solidFill>
                  <a:srgbClr val="3F3F3F"/>
                </a:solidFill>
                <a:latin typeface="Arial"/>
                <a:ea typeface="Arial"/>
                <a:cs typeface="Arial"/>
                <a:sym typeface="Arial"/>
              </a:rPr>
              <a:t>Urge your state’s Congressional delegation to extend the enhanced PTCs before June 2025</a:t>
            </a:r>
            <a:endParaRPr sz="2400">
              <a:solidFill>
                <a:srgbClr val="3F3F3F"/>
              </a:solidFill>
              <a:latin typeface="Arial"/>
              <a:ea typeface="Arial"/>
              <a:cs typeface="Arial"/>
              <a:sym typeface="Arial"/>
            </a:endParaRPr>
          </a:p>
          <a:p>
            <a:pPr marL="342900" lvl="0" indent="-342900" algn="l" rtl="0">
              <a:lnSpc>
                <a:spcPct val="100000"/>
              </a:lnSpc>
              <a:spcBef>
                <a:spcPts val="480"/>
              </a:spcBef>
              <a:spcAft>
                <a:spcPts val="0"/>
              </a:spcAft>
              <a:buClr>
                <a:srgbClr val="3F3F3F"/>
              </a:buClr>
              <a:buSzPts val="2400"/>
              <a:buChar char="•"/>
            </a:pPr>
            <a:r>
              <a:rPr lang="en-US" sz="2400">
                <a:solidFill>
                  <a:srgbClr val="3F3F3F"/>
                </a:solidFill>
                <a:latin typeface="Arial"/>
                <a:ea typeface="Arial"/>
                <a:cs typeface="Arial"/>
                <a:sym typeface="Arial"/>
              </a:rPr>
              <a:t>Examine data about the likely premium and uninsurance increases for your state. State-specific data:</a:t>
            </a:r>
            <a:endParaRPr sz="2400">
              <a:solidFill>
                <a:srgbClr val="3F3F3F"/>
              </a:solidFill>
              <a:latin typeface="Arial"/>
              <a:ea typeface="Arial"/>
              <a:cs typeface="Arial"/>
              <a:sym typeface="Arial"/>
            </a:endParaRPr>
          </a:p>
          <a:p>
            <a:pPr marL="742950" lvl="1" indent="-323850" algn="l" rtl="0">
              <a:lnSpc>
                <a:spcPct val="100000"/>
              </a:lnSpc>
              <a:spcBef>
                <a:spcPts val="480"/>
              </a:spcBef>
              <a:spcAft>
                <a:spcPts val="0"/>
              </a:spcAft>
              <a:buClr>
                <a:srgbClr val="3F3F3F"/>
              </a:buClr>
              <a:buSzPts val="2400"/>
              <a:buFont typeface="Arial"/>
              <a:buChar char="–"/>
            </a:pPr>
            <a:r>
              <a:rPr lang="en-US" sz="2400">
                <a:solidFill>
                  <a:srgbClr val="3F3F3F"/>
                </a:solidFill>
                <a:latin typeface="Arial"/>
                <a:ea typeface="Arial"/>
                <a:cs typeface="Arial"/>
                <a:sym typeface="Arial"/>
              </a:rPr>
              <a:t>Center on Budget &amp; Policy Priorities, </a:t>
            </a:r>
            <a:r>
              <a:rPr lang="en-US" sz="2400" i="1" u="sng">
                <a:solidFill>
                  <a:schemeClr val="hlink"/>
                </a:solidFill>
                <a:latin typeface="Arial"/>
                <a:ea typeface="Arial"/>
                <a:cs typeface="Arial"/>
                <a:sym typeface="Arial"/>
                <a:hlinkClick r:id="rId3"/>
              </a:rPr>
              <a:t>Entering Their Second Decade, Affordable Care Act Coverage Expansions Have Helped Millions, Provide the Basis for Further Progress.</a:t>
            </a:r>
            <a:r>
              <a:rPr lang="en-US" sz="2400" i="1">
                <a:solidFill>
                  <a:srgbClr val="3F3F3F"/>
                </a:solidFill>
                <a:latin typeface="Arial"/>
                <a:ea typeface="Arial"/>
                <a:cs typeface="Arial"/>
                <a:sym typeface="Arial"/>
              </a:rPr>
              <a:t> </a:t>
            </a:r>
            <a:endParaRPr sz="2400">
              <a:solidFill>
                <a:srgbClr val="3F3F3F"/>
              </a:solidFill>
              <a:latin typeface="Arial"/>
              <a:ea typeface="Arial"/>
              <a:cs typeface="Arial"/>
              <a:sym typeface="Arial"/>
            </a:endParaRPr>
          </a:p>
          <a:p>
            <a:pPr marL="742950" lvl="1" indent="-323850" algn="l" rtl="0">
              <a:lnSpc>
                <a:spcPct val="100000"/>
              </a:lnSpc>
              <a:spcBef>
                <a:spcPts val="480"/>
              </a:spcBef>
              <a:spcAft>
                <a:spcPts val="0"/>
              </a:spcAft>
              <a:buClr>
                <a:srgbClr val="3F3F3F"/>
              </a:buClr>
              <a:buSzPts val="2400"/>
              <a:buFont typeface="Arial"/>
              <a:buChar char="–"/>
            </a:pPr>
            <a:r>
              <a:rPr lang="en-US" sz="2400">
                <a:solidFill>
                  <a:srgbClr val="3F3F3F"/>
                </a:solidFill>
                <a:latin typeface="Arial"/>
                <a:ea typeface="Arial"/>
                <a:cs typeface="Arial"/>
                <a:sym typeface="Arial"/>
              </a:rPr>
              <a:t>Urban Institute, </a:t>
            </a:r>
            <a:r>
              <a:rPr lang="en-US" sz="2400" i="1" u="sng">
                <a:solidFill>
                  <a:schemeClr val="hlink"/>
                </a:solidFill>
                <a:latin typeface="Arial"/>
                <a:ea typeface="Arial"/>
                <a:cs typeface="Arial"/>
                <a:sym typeface="Arial"/>
                <a:hlinkClick r:id="rId4"/>
              </a:rPr>
              <a:t>Who Benefits from Enhanced Premium Tax Credits in the Marketplace?</a:t>
            </a:r>
            <a:endParaRPr/>
          </a:p>
          <a:p>
            <a:pPr marL="742950" lvl="1" indent="-285750" algn="l" rtl="0">
              <a:lnSpc>
                <a:spcPct val="100000"/>
              </a:lnSpc>
              <a:spcBef>
                <a:spcPts val="480"/>
              </a:spcBef>
              <a:spcAft>
                <a:spcPts val="0"/>
              </a:spcAft>
              <a:buSzPts val="1800"/>
              <a:buChar char="–"/>
            </a:pPr>
            <a:r>
              <a:rPr lang="en-US" sz="2400">
                <a:solidFill>
                  <a:srgbClr val="3F3F3F"/>
                </a:solidFill>
                <a:latin typeface="Arial"/>
                <a:ea typeface="Arial"/>
                <a:cs typeface="Arial"/>
                <a:sym typeface="Arial"/>
              </a:rPr>
              <a:t>KFF, </a:t>
            </a:r>
            <a:r>
              <a:rPr lang="en-US" sz="2400" u="sng">
                <a:solidFill>
                  <a:schemeClr val="hlink"/>
                </a:solidFill>
                <a:latin typeface="Arial"/>
                <a:ea typeface="Arial"/>
                <a:cs typeface="Arial"/>
                <a:sym typeface="Arial"/>
                <a:hlinkClick r:id="rId5"/>
              </a:rPr>
              <a:t>Inflation Reduction Act Health Insurance Subsidies: What is Their Impact and What Would Happen if They Expire?</a:t>
            </a:r>
            <a:endParaRPr sz="2400">
              <a:solidFill>
                <a:srgbClr val="3F3F3F"/>
              </a:solidFill>
              <a:latin typeface="Arial"/>
              <a:ea typeface="Arial"/>
              <a:cs typeface="Arial"/>
              <a:sym typeface="Arial"/>
            </a:endParaRPr>
          </a:p>
          <a:p>
            <a:pPr marL="914400" lvl="1" indent="-342900" algn="l" rtl="0">
              <a:spcBef>
                <a:spcPts val="480"/>
              </a:spcBef>
              <a:spcAft>
                <a:spcPts val="0"/>
              </a:spcAft>
              <a:buSzPts val="1800"/>
              <a:buChar char="–"/>
            </a:pPr>
            <a:endParaRPr/>
          </a:p>
          <a:p>
            <a:pPr marL="742950" lvl="1" indent="-285750" algn="l" rtl="0">
              <a:lnSpc>
                <a:spcPct val="100000"/>
              </a:lnSpc>
              <a:spcBef>
                <a:spcPts val="480"/>
              </a:spcBef>
              <a:spcAft>
                <a:spcPts val="0"/>
              </a:spcAft>
              <a:buSzPts val="1800"/>
              <a:buChar char="–"/>
            </a:pPr>
            <a:endParaRPr/>
          </a:p>
        </p:txBody>
      </p:sp>
      <p:cxnSp>
        <p:nvCxnSpPr>
          <p:cNvPr id="334" name="Google Shape;334;p16"/>
          <p:cNvCxnSpPr/>
          <p:nvPr/>
        </p:nvCxnSpPr>
        <p:spPr>
          <a:xfrm>
            <a:off x="609600" y="1159627"/>
            <a:ext cx="10972800" cy="0"/>
          </a:xfrm>
          <a:prstGeom prst="straightConnector1">
            <a:avLst/>
          </a:prstGeom>
          <a:noFill/>
          <a:ln w="25400" cap="flat" cmpd="sng">
            <a:solidFill>
              <a:srgbClr val="BFBFBF"/>
            </a:solidFill>
            <a:prstDash val="solid"/>
            <a:round/>
            <a:headEnd type="none" w="sm" len="sm"/>
            <a:tailEnd type="none" w="sm" len="sm"/>
          </a:ln>
        </p:spPr>
      </p:cxnSp>
      <p:pic>
        <p:nvPicPr>
          <p:cNvPr id="335" name="Google Shape;335;p16" descr="GHF_Logo_Horizontal_color.eps"/>
          <p:cNvPicPr preferRelativeResize="0"/>
          <p:nvPr/>
        </p:nvPicPr>
        <p:blipFill rotWithShape="1">
          <a:blip r:embed="rId6">
            <a:alphaModFix/>
          </a:blip>
          <a:srcRect/>
          <a:stretch/>
        </p:blipFill>
        <p:spPr>
          <a:xfrm>
            <a:off x="8772938" y="5963472"/>
            <a:ext cx="2782958" cy="534103"/>
          </a:xfrm>
          <a:prstGeom prst="rect">
            <a:avLst/>
          </a:prstGeom>
          <a:noFill/>
          <a:ln>
            <a:noFill/>
          </a:ln>
        </p:spPr>
      </p:pic>
      <p:pic>
        <p:nvPicPr>
          <p:cNvPr id="336" name="Google Shape;336;p16" descr="A blue and black sign&#10;&#10;Description automatically generated"/>
          <p:cNvPicPr preferRelativeResize="0"/>
          <p:nvPr/>
        </p:nvPicPr>
        <p:blipFill rotWithShape="1">
          <a:blip r:embed="rId7">
            <a:alphaModFix/>
          </a:blip>
          <a:srcRect/>
          <a:stretch/>
        </p:blipFill>
        <p:spPr>
          <a:xfrm>
            <a:off x="636104" y="5724877"/>
            <a:ext cx="1819481" cy="106610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17"/>
          <p:cNvSpPr txBox="1">
            <a:spLocks noGrp="1"/>
          </p:cNvSpPr>
          <p:nvPr>
            <p:ph type="title"/>
          </p:nvPr>
        </p:nvSpPr>
        <p:spPr>
          <a:xfrm>
            <a:off x="746760" y="476523"/>
            <a:ext cx="8229600" cy="51053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595959"/>
              </a:buClr>
              <a:buSzPts val="3600"/>
              <a:buFont typeface="Montserrat Medium"/>
              <a:buNone/>
            </a:pPr>
            <a:r>
              <a:rPr lang="en-US" sz="3600">
                <a:solidFill>
                  <a:srgbClr val="595959"/>
                </a:solidFill>
                <a:latin typeface="Arial"/>
                <a:ea typeface="Arial"/>
                <a:cs typeface="Arial"/>
                <a:sym typeface="Arial"/>
              </a:rPr>
              <a:t>Questions? </a:t>
            </a:r>
            <a:endParaRPr>
              <a:latin typeface="Arial"/>
              <a:ea typeface="Arial"/>
              <a:cs typeface="Arial"/>
              <a:sym typeface="Arial"/>
            </a:endParaRPr>
          </a:p>
        </p:txBody>
      </p:sp>
      <p:cxnSp>
        <p:nvCxnSpPr>
          <p:cNvPr id="343" name="Google Shape;343;p17"/>
          <p:cNvCxnSpPr/>
          <p:nvPr/>
        </p:nvCxnSpPr>
        <p:spPr>
          <a:xfrm>
            <a:off x="609600" y="1159627"/>
            <a:ext cx="10972800" cy="0"/>
          </a:xfrm>
          <a:prstGeom prst="straightConnector1">
            <a:avLst/>
          </a:prstGeom>
          <a:noFill/>
          <a:ln w="25400" cap="flat" cmpd="sng">
            <a:solidFill>
              <a:srgbClr val="BFBFBF"/>
            </a:solidFill>
            <a:prstDash val="solid"/>
            <a:round/>
            <a:headEnd type="none" w="sm" len="sm"/>
            <a:tailEnd type="none" w="sm" len="sm"/>
          </a:ln>
        </p:spPr>
      </p:cxnSp>
      <p:pic>
        <p:nvPicPr>
          <p:cNvPr id="344" name="Google Shape;344;p17" descr="GHF_Logo_Horizontal_color.eps"/>
          <p:cNvPicPr preferRelativeResize="0"/>
          <p:nvPr/>
        </p:nvPicPr>
        <p:blipFill rotWithShape="1">
          <a:blip r:embed="rId3">
            <a:alphaModFix/>
          </a:blip>
          <a:srcRect/>
          <a:stretch/>
        </p:blipFill>
        <p:spPr>
          <a:xfrm>
            <a:off x="8435097" y="3881125"/>
            <a:ext cx="2782956" cy="534103"/>
          </a:xfrm>
          <a:prstGeom prst="rect">
            <a:avLst/>
          </a:prstGeom>
          <a:noFill/>
          <a:ln>
            <a:noFill/>
          </a:ln>
        </p:spPr>
      </p:pic>
      <p:sp>
        <p:nvSpPr>
          <p:cNvPr id="345" name="Google Shape;345;p17"/>
          <p:cNvSpPr txBox="1"/>
          <p:nvPr/>
        </p:nvSpPr>
        <p:spPr>
          <a:xfrm>
            <a:off x="2709508" y="2143543"/>
            <a:ext cx="4737900" cy="27552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2200"/>
              <a:buFont typeface="Arial"/>
              <a:buNone/>
            </a:pPr>
            <a:r>
              <a:rPr lang="en-US" sz="2200" b="1" i="0" u="none" strike="noStrike" cap="none">
                <a:solidFill>
                  <a:srgbClr val="346D80"/>
                </a:solidFill>
                <a:latin typeface="Arial"/>
                <a:ea typeface="Arial"/>
                <a:cs typeface="Arial"/>
                <a:sym typeface="Arial"/>
              </a:rPr>
              <a:t>Claire Heyison</a:t>
            </a:r>
            <a:endParaRPr sz="2200" b="1" i="0" u="none" strike="noStrike" cap="none">
              <a:solidFill>
                <a:srgbClr val="346D8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200"/>
              <a:buFont typeface="Arial"/>
              <a:buNone/>
            </a:pPr>
            <a:r>
              <a:rPr lang="en-US" sz="2200" b="1" i="0" u="none" strike="noStrike" cap="none">
                <a:solidFill>
                  <a:srgbClr val="346D80"/>
                </a:solidFill>
                <a:latin typeface="Arial"/>
                <a:ea typeface="Arial"/>
                <a:cs typeface="Arial"/>
                <a:sym typeface="Arial"/>
              </a:rPr>
              <a:t>cheyison@cbpp.org</a:t>
            </a:r>
            <a:endParaRPr sz="2200" b="1" i="0" u="none" strike="noStrike" cap="none">
              <a:solidFill>
                <a:srgbClr val="346D80"/>
              </a:solidFill>
              <a:latin typeface="Arial"/>
              <a:ea typeface="Arial"/>
              <a:cs typeface="Arial"/>
              <a:sym typeface="Arial"/>
            </a:endParaRPr>
          </a:p>
          <a:p>
            <a:pPr marL="0" marR="0" lvl="0" indent="0" algn="r" rtl="0">
              <a:lnSpc>
                <a:spcPct val="100000"/>
              </a:lnSpc>
              <a:spcBef>
                <a:spcPts val="600"/>
              </a:spcBef>
              <a:spcAft>
                <a:spcPts val="0"/>
              </a:spcAft>
              <a:buClr>
                <a:srgbClr val="000000"/>
              </a:buClr>
              <a:buSzPts val="2200"/>
              <a:buFont typeface="Arial"/>
              <a:buNone/>
            </a:pPr>
            <a:endParaRPr sz="2200" b="1" i="0" u="none" strike="noStrike" cap="none">
              <a:solidFill>
                <a:srgbClr val="346D80"/>
              </a:solidFill>
              <a:latin typeface="Arial"/>
              <a:ea typeface="Arial"/>
              <a:cs typeface="Arial"/>
              <a:sym typeface="Arial"/>
            </a:endParaRPr>
          </a:p>
          <a:p>
            <a:pPr marL="0" marR="0" lvl="0" indent="0" algn="r" rtl="0">
              <a:lnSpc>
                <a:spcPct val="100000"/>
              </a:lnSpc>
              <a:spcBef>
                <a:spcPts val="600"/>
              </a:spcBef>
              <a:spcAft>
                <a:spcPts val="0"/>
              </a:spcAft>
              <a:buClr>
                <a:srgbClr val="000000"/>
              </a:buClr>
              <a:buSzPts val="2200"/>
              <a:buFont typeface="Arial"/>
              <a:buNone/>
            </a:pPr>
            <a:endParaRPr sz="2200" b="0" i="0" u="none" strike="noStrike" cap="none">
              <a:solidFill>
                <a:srgbClr val="7F7F7F"/>
              </a:solidFill>
              <a:latin typeface="Arial"/>
              <a:ea typeface="Arial"/>
              <a:cs typeface="Arial"/>
              <a:sym typeface="Arial"/>
            </a:endParaRPr>
          </a:p>
          <a:p>
            <a:pPr marL="0" marR="0" lvl="0" indent="0" algn="r" rtl="0">
              <a:lnSpc>
                <a:spcPct val="100000"/>
              </a:lnSpc>
              <a:spcBef>
                <a:spcPts val="600"/>
              </a:spcBef>
              <a:spcAft>
                <a:spcPts val="0"/>
              </a:spcAft>
              <a:buClr>
                <a:srgbClr val="000000"/>
              </a:buClr>
              <a:buSzPts val="2200"/>
              <a:buFont typeface="Arial"/>
              <a:buNone/>
            </a:pPr>
            <a:r>
              <a:rPr lang="en-US" sz="2200" b="1" i="0" u="none" strike="noStrike" cap="none">
                <a:solidFill>
                  <a:srgbClr val="346D80"/>
                </a:solidFill>
                <a:latin typeface="Arial"/>
                <a:ea typeface="Arial"/>
                <a:cs typeface="Arial"/>
                <a:sym typeface="Arial"/>
              </a:rPr>
              <a:t>Laura Colbert</a:t>
            </a:r>
            <a:endParaRPr sz="1600" b="0" i="0" u="none" strike="noStrike" cap="none">
              <a:solidFill>
                <a:srgbClr val="000000"/>
              </a:solidFill>
              <a:latin typeface="Arial"/>
              <a:ea typeface="Arial"/>
              <a:cs typeface="Arial"/>
              <a:sym typeface="Arial"/>
            </a:endParaRPr>
          </a:p>
          <a:p>
            <a:pPr marL="0" marR="0" lvl="0" indent="0" algn="r" rtl="0">
              <a:lnSpc>
                <a:spcPct val="100000"/>
              </a:lnSpc>
              <a:spcBef>
                <a:spcPts val="600"/>
              </a:spcBef>
              <a:spcAft>
                <a:spcPts val="0"/>
              </a:spcAft>
              <a:buClr>
                <a:srgbClr val="000000"/>
              </a:buClr>
              <a:buSzPts val="2200"/>
              <a:buFont typeface="Arial"/>
              <a:buNone/>
            </a:pPr>
            <a:r>
              <a:rPr lang="en-US" sz="2200" b="1" i="0" u="none" strike="noStrike" cap="none">
                <a:solidFill>
                  <a:srgbClr val="346D80"/>
                </a:solidFill>
                <a:latin typeface="Arial"/>
                <a:ea typeface="Arial"/>
                <a:cs typeface="Arial"/>
                <a:sym typeface="Arial"/>
              </a:rPr>
              <a:t>lcolbert@healthyfuturega.org</a:t>
            </a:r>
            <a:endParaRPr sz="2200" b="0" i="0" u="none" strike="noStrike" cap="none">
              <a:solidFill>
                <a:srgbClr val="7F7F7F"/>
              </a:solidFill>
              <a:latin typeface="Arial"/>
              <a:ea typeface="Arial"/>
              <a:cs typeface="Arial"/>
              <a:sym typeface="Arial"/>
            </a:endParaRPr>
          </a:p>
          <a:p>
            <a:pPr marL="0" marR="0" lvl="0" indent="0" algn="r" rtl="0">
              <a:lnSpc>
                <a:spcPct val="100000"/>
              </a:lnSpc>
              <a:spcBef>
                <a:spcPts val="600"/>
              </a:spcBef>
              <a:spcAft>
                <a:spcPts val="0"/>
              </a:spcAft>
              <a:buClr>
                <a:srgbClr val="000000"/>
              </a:buClr>
              <a:buSzPts val="2200"/>
              <a:buFont typeface="Arial"/>
              <a:buNone/>
            </a:pPr>
            <a:endParaRPr sz="2200" b="0" i="0" u="none" strike="noStrike" cap="none">
              <a:solidFill>
                <a:srgbClr val="7F7F7F"/>
              </a:solidFill>
              <a:latin typeface="Arial"/>
              <a:ea typeface="Arial"/>
              <a:cs typeface="Arial"/>
              <a:sym typeface="Arial"/>
            </a:endParaRPr>
          </a:p>
        </p:txBody>
      </p:sp>
      <p:cxnSp>
        <p:nvCxnSpPr>
          <p:cNvPr id="346" name="Google Shape;346;p17"/>
          <p:cNvCxnSpPr/>
          <p:nvPr/>
        </p:nvCxnSpPr>
        <p:spPr>
          <a:xfrm>
            <a:off x="7792278" y="1950762"/>
            <a:ext cx="0" cy="2947987"/>
          </a:xfrm>
          <a:prstGeom prst="straightConnector1">
            <a:avLst/>
          </a:prstGeom>
          <a:noFill/>
          <a:ln w="19050" cap="flat" cmpd="sng">
            <a:solidFill>
              <a:srgbClr val="346D80"/>
            </a:solidFill>
            <a:prstDash val="solid"/>
            <a:round/>
            <a:headEnd type="none" w="sm" len="sm"/>
            <a:tailEnd type="none" w="sm" len="sm"/>
          </a:ln>
        </p:spPr>
      </p:cxnSp>
      <p:pic>
        <p:nvPicPr>
          <p:cNvPr id="347" name="Google Shape;347;p17"/>
          <p:cNvPicPr preferRelativeResize="0"/>
          <p:nvPr/>
        </p:nvPicPr>
        <p:blipFill rotWithShape="1">
          <a:blip r:embed="rId4">
            <a:alphaModFix/>
          </a:blip>
          <a:srcRect/>
          <a:stretch/>
        </p:blipFill>
        <p:spPr>
          <a:xfrm>
            <a:off x="8435097" y="2102361"/>
            <a:ext cx="1752604" cy="993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2000"/>
              <a:buNone/>
            </a:pPr>
            <a:r>
              <a:rPr lang="en-US"/>
              <a:t>Timeline of the Enhanced Premium Tax Credits</a:t>
            </a:r>
            <a:endParaRPr/>
          </a:p>
        </p:txBody>
      </p:sp>
      <p:sp>
        <p:nvSpPr>
          <p:cNvPr id="122" name="Google Shape;122;p11"/>
          <p:cNvSpPr txBox="1">
            <a:spLocks noGrp="1"/>
          </p:cNvSpPr>
          <p:nvPr>
            <p:ph type="sldNum" idx="12"/>
          </p:nvPr>
        </p:nvSpPr>
        <p:spPr>
          <a:xfrm>
            <a:off x="11407977" y="6328905"/>
            <a:ext cx="452718"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grpSp>
        <p:nvGrpSpPr>
          <p:cNvPr id="123" name="Google Shape;123;p11"/>
          <p:cNvGrpSpPr/>
          <p:nvPr/>
        </p:nvGrpSpPr>
        <p:grpSpPr>
          <a:xfrm>
            <a:off x="732339" y="982843"/>
            <a:ext cx="10553854" cy="5715691"/>
            <a:chOff x="29395" y="45265"/>
            <a:chExt cx="10553854" cy="5715691"/>
          </a:xfrm>
        </p:grpSpPr>
        <p:sp>
          <p:nvSpPr>
            <p:cNvPr id="124" name="Google Shape;124;p11"/>
            <p:cNvSpPr/>
            <p:nvPr/>
          </p:nvSpPr>
          <p:spPr>
            <a:xfrm>
              <a:off x="7358198" y="707687"/>
              <a:ext cx="3225051" cy="3225648"/>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1"/>
            <p:cNvSpPr/>
            <p:nvPr/>
          </p:nvSpPr>
          <p:spPr>
            <a:xfrm>
              <a:off x="7465280" y="815227"/>
              <a:ext cx="3010887" cy="3010567"/>
            </a:xfrm>
            <a:prstGeom prst="ellipse">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1"/>
            <p:cNvSpPr txBox="1"/>
            <p:nvPr/>
          </p:nvSpPr>
          <p:spPr>
            <a:xfrm>
              <a:off x="7895707" y="1245389"/>
              <a:ext cx="2150034" cy="2150243"/>
            </a:xfrm>
            <a:prstGeom prst="rect">
              <a:avLst/>
            </a:prstGeom>
            <a:noFill/>
            <a:ln>
              <a:noFill/>
            </a:ln>
          </p:spPr>
          <p:txBody>
            <a:bodyPr spcFirstLastPara="1" wrap="square" lIns="35550" tIns="35550" rIns="35550" bIns="35550"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a:solidFill>
                    <a:srgbClr val="000000"/>
                  </a:solidFill>
                  <a:latin typeface="Arial"/>
                  <a:ea typeface="Arial"/>
                  <a:cs typeface="Arial"/>
                  <a:sym typeface="Arial"/>
                </a:rPr>
                <a:t>December 31, 2025</a:t>
              </a:r>
              <a:endParaRPr/>
            </a:p>
          </p:txBody>
        </p:sp>
        <p:sp>
          <p:nvSpPr>
            <p:cNvPr id="127" name="Google Shape;127;p11"/>
            <p:cNvSpPr/>
            <p:nvPr/>
          </p:nvSpPr>
          <p:spPr>
            <a:xfrm>
              <a:off x="7465280" y="3992765"/>
              <a:ext cx="3010887" cy="176819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1"/>
            <p:cNvSpPr txBox="1"/>
            <p:nvPr/>
          </p:nvSpPr>
          <p:spPr>
            <a:xfrm>
              <a:off x="7465280" y="3992765"/>
              <a:ext cx="3010887" cy="1768191"/>
            </a:xfrm>
            <a:prstGeom prst="rect">
              <a:avLst/>
            </a:prstGeom>
            <a:noFill/>
            <a:ln>
              <a:noFill/>
            </a:ln>
          </p:spPr>
          <p:txBody>
            <a:bodyPr spcFirstLastPara="1" wrap="square" lIns="76200" tIns="76200" rIns="76200" bIns="76200" anchor="t" anchorCtr="0">
              <a:noAutofit/>
            </a:bodyPr>
            <a:lstStyle/>
            <a:p>
              <a:pPr marL="228600" marR="0" lvl="1" indent="-228600" algn="l" rtl="0">
                <a:lnSpc>
                  <a:spcPct val="9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Enhanced APTCs expire </a:t>
              </a:r>
              <a:br>
                <a:rPr lang="en-US" sz="2000" b="0" i="0" u="none" strike="noStrike" cap="none">
                  <a:solidFill>
                    <a:srgbClr val="000000"/>
                  </a:solidFill>
                  <a:latin typeface="Arial"/>
                  <a:ea typeface="Arial"/>
                  <a:cs typeface="Arial"/>
                  <a:sym typeface="Arial"/>
                </a:rPr>
              </a:br>
              <a:r>
                <a:rPr lang="en-US" sz="2000" b="0" i="0" u="none" strike="noStrike" cap="none">
                  <a:solidFill>
                    <a:srgbClr val="000000"/>
                  </a:solidFill>
                  <a:latin typeface="Arial"/>
                  <a:ea typeface="Arial"/>
                  <a:cs typeface="Arial"/>
                  <a:sym typeface="Arial"/>
                </a:rPr>
                <a:t>(if no Congressional action is taken)</a:t>
              </a:r>
              <a:endParaRPr/>
            </a:p>
          </p:txBody>
        </p:sp>
        <p:sp>
          <p:nvSpPr>
            <p:cNvPr id="129" name="Google Shape;129;p11"/>
            <p:cNvSpPr/>
            <p:nvPr/>
          </p:nvSpPr>
          <p:spPr>
            <a:xfrm rot="2700000">
              <a:off x="4028899" y="711586"/>
              <a:ext cx="3217283" cy="3217283"/>
            </a:xfrm>
            <a:prstGeom prst="teardrop">
              <a:avLst>
                <a:gd name="adj" fmla="val 10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1"/>
            <p:cNvSpPr/>
            <p:nvPr/>
          </p:nvSpPr>
          <p:spPr>
            <a:xfrm>
              <a:off x="4132097" y="815227"/>
              <a:ext cx="3010887" cy="3010567"/>
            </a:xfrm>
            <a:prstGeom prst="ellipse">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1"/>
            <p:cNvSpPr txBox="1"/>
            <p:nvPr/>
          </p:nvSpPr>
          <p:spPr>
            <a:xfrm>
              <a:off x="4562524" y="1245389"/>
              <a:ext cx="2150034" cy="2150243"/>
            </a:xfrm>
            <a:prstGeom prst="rect">
              <a:avLst/>
            </a:prstGeom>
            <a:noFill/>
            <a:ln>
              <a:noFill/>
            </a:ln>
          </p:spPr>
          <p:txBody>
            <a:bodyPr spcFirstLastPara="1" wrap="square" lIns="35550" tIns="35550" rIns="35550" bIns="35550"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a:solidFill>
                    <a:srgbClr val="000000"/>
                  </a:solidFill>
                  <a:latin typeface="Arial"/>
                  <a:ea typeface="Arial"/>
                  <a:cs typeface="Arial"/>
                  <a:sym typeface="Arial"/>
                </a:rPr>
                <a:t>August 2023</a:t>
              </a:r>
              <a:endParaRPr/>
            </a:p>
          </p:txBody>
        </p:sp>
        <p:sp>
          <p:nvSpPr>
            <p:cNvPr id="132" name="Google Shape;132;p11"/>
            <p:cNvSpPr/>
            <p:nvPr/>
          </p:nvSpPr>
          <p:spPr>
            <a:xfrm>
              <a:off x="4132097" y="3992765"/>
              <a:ext cx="3010887" cy="176819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1"/>
            <p:cNvSpPr txBox="1"/>
            <p:nvPr/>
          </p:nvSpPr>
          <p:spPr>
            <a:xfrm>
              <a:off x="4132097" y="3992765"/>
              <a:ext cx="3010887" cy="1768191"/>
            </a:xfrm>
            <a:prstGeom prst="rect">
              <a:avLst/>
            </a:prstGeom>
            <a:noFill/>
            <a:ln>
              <a:noFill/>
            </a:ln>
          </p:spPr>
          <p:txBody>
            <a:bodyPr spcFirstLastPara="1" wrap="square" lIns="76200" tIns="76200" rIns="76200" bIns="76200" anchor="t" anchorCtr="0">
              <a:noAutofit/>
            </a:bodyPr>
            <a:lstStyle/>
            <a:p>
              <a:pPr marL="228600" marR="0" lvl="1" indent="-228600" algn="l" rtl="0">
                <a:lnSpc>
                  <a:spcPct val="9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The Inflation Reduction Act extended the enhancements for 2023-2025</a:t>
              </a:r>
              <a:endParaRPr/>
            </a:p>
          </p:txBody>
        </p:sp>
        <p:sp>
          <p:nvSpPr>
            <p:cNvPr id="134" name="Google Shape;134;p11"/>
            <p:cNvSpPr/>
            <p:nvPr/>
          </p:nvSpPr>
          <p:spPr>
            <a:xfrm rot="2700000">
              <a:off x="695716" y="711586"/>
              <a:ext cx="3217283" cy="3217283"/>
            </a:xfrm>
            <a:prstGeom prst="teardrop">
              <a:avLst>
                <a:gd name="adj" fmla="val 10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1"/>
            <p:cNvSpPr/>
            <p:nvPr/>
          </p:nvSpPr>
          <p:spPr>
            <a:xfrm>
              <a:off x="798914" y="815227"/>
              <a:ext cx="3010887" cy="3010567"/>
            </a:xfrm>
            <a:prstGeom prst="ellipse">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1"/>
            <p:cNvSpPr txBox="1"/>
            <p:nvPr/>
          </p:nvSpPr>
          <p:spPr>
            <a:xfrm>
              <a:off x="1229340" y="1245389"/>
              <a:ext cx="2150034" cy="2150243"/>
            </a:xfrm>
            <a:prstGeom prst="rect">
              <a:avLst/>
            </a:prstGeom>
            <a:noFill/>
            <a:ln>
              <a:noFill/>
            </a:ln>
          </p:spPr>
          <p:txBody>
            <a:bodyPr spcFirstLastPara="1" wrap="square" lIns="35550" tIns="35550" rIns="35550" bIns="35550"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a:solidFill>
                    <a:srgbClr val="000000"/>
                  </a:solidFill>
                  <a:latin typeface="Arial"/>
                  <a:ea typeface="Arial"/>
                  <a:cs typeface="Arial"/>
                  <a:sym typeface="Arial"/>
                </a:rPr>
                <a:t>March 2021</a:t>
              </a:r>
              <a:endParaRPr/>
            </a:p>
          </p:txBody>
        </p:sp>
        <p:sp>
          <p:nvSpPr>
            <p:cNvPr id="137" name="Google Shape;137;p11"/>
            <p:cNvSpPr/>
            <p:nvPr/>
          </p:nvSpPr>
          <p:spPr>
            <a:xfrm>
              <a:off x="798914" y="3992765"/>
              <a:ext cx="3010887" cy="176819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1"/>
            <p:cNvSpPr txBox="1"/>
            <p:nvPr/>
          </p:nvSpPr>
          <p:spPr>
            <a:xfrm>
              <a:off x="798914" y="3992765"/>
              <a:ext cx="3010887" cy="1768191"/>
            </a:xfrm>
            <a:prstGeom prst="rect">
              <a:avLst/>
            </a:prstGeom>
            <a:noFill/>
            <a:ln>
              <a:noFill/>
            </a:ln>
          </p:spPr>
          <p:txBody>
            <a:bodyPr spcFirstLastPara="1" wrap="square" lIns="76200" tIns="76200" rIns="76200" bIns="76200" anchor="t" anchorCtr="0">
              <a:noAutofit/>
            </a:bodyPr>
            <a:lstStyle/>
            <a:p>
              <a:pPr marL="228600" marR="0" lvl="1" indent="-228600" algn="l" rtl="0">
                <a:lnSpc>
                  <a:spcPct val="9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American Rescue Plan Act (ARPA) enacted</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cxnSp>
        <p:nvCxnSpPr>
          <p:cNvPr id="143" name="Google Shape;143;p5"/>
          <p:cNvCxnSpPr/>
          <p:nvPr/>
        </p:nvCxnSpPr>
        <p:spPr>
          <a:xfrm>
            <a:off x="598170" y="5692317"/>
            <a:ext cx="10972800" cy="0"/>
          </a:xfrm>
          <a:prstGeom prst="straightConnector1">
            <a:avLst/>
          </a:prstGeom>
          <a:noFill/>
          <a:ln w="25400" cap="flat" cmpd="sng">
            <a:solidFill>
              <a:srgbClr val="BFBFBF"/>
            </a:solidFill>
            <a:prstDash val="solid"/>
            <a:round/>
            <a:headEnd type="none" w="sm" len="sm"/>
            <a:tailEnd type="none" w="sm" len="sm"/>
          </a:ln>
        </p:spPr>
      </p:cxnSp>
      <p:cxnSp>
        <p:nvCxnSpPr>
          <p:cNvPr id="144" name="Google Shape;144;p5"/>
          <p:cNvCxnSpPr/>
          <p:nvPr/>
        </p:nvCxnSpPr>
        <p:spPr>
          <a:xfrm>
            <a:off x="609600" y="1159627"/>
            <a:ext cx="10972800" cy="0"/>
          </a:xfrm>
          <a:prstGeom prst="straightConnector1">
            <a:avLst/>
          </a:prstGeom>
          <a:noFill/>
          <a:ln w="25400" cap="flat" cmpd="sng">
            <a:solidFill>
              <a:srgbClr val="BFBFBF"/>
            </a:solidFill>
            <a:prstDash val="solid"/>
            <a:round/>
            <a:headEnd type="none" w="sm" len="sm"/>
            <a:tailEnd type="none" w="sm" len="sm"/>
          </a:ln>
        </p:spPr>
      </p:cxnSp>
      <p:pic>
        <p:nvPicPr>
          <p:cNvPr id="145" name="Google Shape;145;p5" descr="GHF_Logo_Horizontal_color.eps"/>
          <p:cNvPicPr preferRelativeResize="0"/>
          <p:nvPr/>
        </p:nvPicPr>
        <p:blipFill rotWithShape="1">
          <a:blip r:embed="rId3">
            <a:alphaModFix/>
          </a:blip>
          <a:srcRect/>
          <a:stretch/>
        </p:blipFill>
        <p:spPr>
          <a:xfrm>
            <a:off x="8772938" y="5963472"/>
            <a:ext cx="2782958" cy="534103"/>
          </a:xfrm>
          <a:prstGeom prst="rect">
            <a:avLst/>
          </a:prstGeom>
          <a:noFill/>
          <a:ln>
            <a:noFill/>
          </a:ln>
        </p:spPr>
      </p:pic>
      <p:pic>
        <p:nvPicPr>
          <p:cNvPr id="146" name="Google Shape;146;p5" descr="A blue and black sign&#10;&#10;Description automatically generated"/>
          <p:cNvPicPr preferRelativeResize="0"/>
          <p:nvPr/>
        </p:nvPicPr>
        <p:blipFill rotWithShape="1">
          <a:blip r:embed="rId4">
            <a:alphaModFix/>
          </a:blip>
          <a:srcRect/>
          <a:stretch/>
        </p:blipFill>
        <p:spPr>
          <a:xfrm>
            <a:off x="636104" y="5724877"/>
            <a:ext cx="1819481" cy="1066102"/>
          </a:xfrm>
          <a:prstGeom prst="rect">
            <a:avLst/>
          </a:prstGeom>
          <a:noFill/>
          <a:ln>
            <a:noFill/>
          </a:ln>
        </p:spPr>
      </p:pic>
      <p:sp>
        <p:nvSpPr>
          <p:cNvPr id="147" name="Google Shape;147;p5"/>
          <p:cNvSpPr txBox="1"/>
          <p:nvPr/>
        </p:nvSpPr>
        <p:spPr>
          <a:xfrm>
            <a:off x="746760" y="1430782"/>
            <a:ext cx="10809000" cy="27936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15000"/>
              </a:lnSpc>
              <a:spcBef>
                <a:spcPts val="0"/>
              </a:spcBef>
              <a:spcAft>
                <a:spcPts val="0"/>
              </a:spcAft>
              <a:buClr>
                <a:srgbClr val="222222"/>
              </a:buClr>
              <a:buSzPts val="2600"/>
              <a:buFont typeface="Arial"/>
              <a:buChar char="•"/>
            </a:pPr>
            <a:r>
              <a:rPr lang="en-US" sz="2600" b="0" i="0" u="none" strike="noStrike" cap="none">
                <a:solidFill>
                  <a:srgbClr val="222222"/>
                </a:solidFill>
                <a:highlight>
                  <a:srgbClr val="FFFFFF"/>
                </a:highlight>
                <a:latin typeface="Arial"/>
                <a:ea typeface="Arial"/>
                <a:cs typeface="Arial"/>
                <a:sym typeface="Arial"/>
              </a:rPr>
              <a:t>Lower caps on premium contributions for people of all income levels</a:t>
            </a:r>
            <a:endParaRPr sz="1400" b="0" i="0" u="none" strike="noStrike" cap="none">
              <a:solidFill>
                <a:srgbClr val="000000"/>
              </a:solidFill>
              <a:latin typeface="Arial"/>
              <a:ea typeface="Arial"/>
              <a:cs typeface="Arial"/>
              <a:sym typeface="Arial"/>
            </a:endParaRPr>
          </a:p>
          <a:p>
            <a:pPr marL="342900" marR="0" lvl="0" indent="-342900" algn="l" rtl="0">
              <a:lnSpc>
                <a:spcPct val="115000"/>
              </a:lnSpc>
              <a:spcBef>
                <a:spcPts val="0"/>
              </a:spcBef>
              <a:spcAft>
                <a:spcPts val="0"/>
              </a:spcAft>
              <a:buClr>
                <a:srgbClr val="222222"/>
              </a:buClr>
              <a:buSzPts val="2600"/>
              <a:buFont typeface="Arial"/>
              <a:buChar char="•"/>
            </a:pPr>
            <a:r>
              <a:rPr lang="en-US" sz="2600" b="0" i="0" u="none" strike="noStrike" cap="none">
                <a:solidFill>
                  <a:srgbClr val="222222"/>
                </a:solidFill>
                <a:highlight>
                  <a:srgbClr val="FFFFFF"/>
                </a:highlight>
                <a:latin typeface="Arial"/>
                <a:ea typeface="Arial"/>
                <a:cs typeface="Arial"/>
                <a:sym typeface="Arial"/>
              </a:rPr>
              <a:t>Allow people with incomes between 100</a:t>
            </a:r>
            <a:r>
              <a:rPr lang="en-US" sz="2600">
                <a:solidFill>
                  <a:srgbClr val="222222"/>
                </a:solidFill>
                <a:highlight>
                  <a:srgbClr val="FFFFFF"/>
                </a:highlight>
              </a:rPr>
              <a:t>-</a:t>
            </a:r>
            <a:r>
              <a:rPr lang="en-US" sz="2600" b="0" i="0" u="none" strike="noStrike" cap="none">
                <a:solidFill>
                  <a:srgbClr val="222222"/>
                </a:solidFill>
                <a:highlight>
                  <a:srgbClr val="FFFFFF"/>
                </a:highlight>
                <a:latin typeface="Arial"/>
                <a:ea typeface="Arial"/>
                <a:cs typeface="Arial"/>
                <a:sym typeface="Arial"/>
              </a:rPr>
              <a:t>150</a:t>
            </a:r>
            <a:r>
              <a:rPr lang="en-US" sz="2600">
                <a:solidFill>
                  <a:srgbClr val="222222"/>
                </a:solidFill>
                <a:highlight>
                  <a:srgbClr val="FFFFFF"/>
                </a:highlight>
              </a:rPr>
              <a:t>% </a:t>
            </a:r>
            <a:r>
              <a:rPr lang="en-US" sz="2600" b="0" i="0" u="none" strike="noStrike" cap="none">
                <a:solidFill>
                  <a:srgbClr val="222222"/>
                </a:solidFill>
                <a:highlight>
                  <a:srgbClr val="FFFFFF"/>
                </a:highlight>
                <a:latin typeface="Arial"/>
                <a:ea typeface="Arial"/>
                <a:cs typeface="Arial"/>
                <a:sym typeface="Arial"/>
              </a:rPr>
              <a:t>of the federal poverty level (FPL) to pay $0 in premiums for “benchmark” silver-level plans; and</a:t>
            </a:r>
            <a:endParaRPr sz="1400" b="0" i="0" u="none" strike="noStrike" cap="none">
              <a:solidFill>
                <a:srgbClr val="000000"/>
              </a:solidFill>
              <a:latin typeface="Arial"/>
              <a:ea typeface="Arial"/>
              <a:cs typeface="Arial"/>
              <a:sym typeface="Arial"/>
            </a:endParaRPr>
          </a:p>
          <a:p>
            <a:pPr marL="342900" marR="0" lvl="0" indent="-342900" algn="l" rtl="0">
              <a:lnSpc>
                <a:spcPct val="115000"/>
              </a:lnSpc>
              <a:spcBef>
                <a:spcPts val="0"/>
              </a:spcBef>
              <a:spcAft>
                <a:spcPts val="0"/>
              </a:spcAft>
              <a:buClr>
                <a:srgbClr val="222222"/>
              </a:buClr>
              <a:buSzPts val="2600"/>
              <a:buFont typeface="Arial"/>
              <a:buChar char="•"/>
            </a:pPr>
            <a:r>
              <a:rPr lang="en-US" sz="2600" b="0" i="0" u="none" strike="noStrike" cap="none">
                <a:solidFill>
                  <a:srgbClr val="222222"/>
                </a:solidFill>
                <a:highlight>
                  <a:srgbClr val="FFFFFF"/>
                </a:highlight>
                <a:latin typeface="Arial"/>
                <a:ea typeface="Arial"/>
                <a:cs typeface="Arial"/>
                <a:sym typeface="Arial"/>
              </a:rPr>
              <a:t>Extend eligibility for PTCs to people with incomes above 400</a:t>
            </a:r>
            <a:r>
              <a:rPr lang="en-US" sz="2600">
                <a:solidFill>
                  <a:srgbClr val="222222"/>
                </a:solidFill>
                <a:highlight>
                  <a:srgbClr val="FFFFFF"/>
                </a:highlight>
              </a:rPr>
              <a:t>% FPL</a:t>
            </a:r>
            <a:r>
              <a:rPr lang="en-US" sz="2600" b="0" i="0" u="none" strike="noStrike" cap="none">
                <a:solidFill>
                  <a:srgbClr val="222222"/>
                </a:solidFill>
                <a:highlight>
                  <a:srgbClr val="FFFFFF"/>
                </a:highlight>
                <a:latin typeface="Arial"/>
                <a:ea typeface="Arial"/>
                <a:cs typeface="Arial"/>
                <a:sym typeface="Arial"/>
              </a:rPr>
              <a:t> if their benchmark premiums would exceed 8.5</a:t>
            </a:r>
            <a:r>
              <a:rPr lang="en-US" sz="2600">
                <a:solidFill>
                  <a:srgbClr val="222222"/>
                </a:solidFill>
                <a:highlight>
                  <a:srgbClr val="FFFFFF"/>
                </a:highlight>
              </a:rPr>
              <a:t>% </a:t>
            </a:r>
            <a:r>
              <a:rPr lang="en-US" sz="2600" b="0" i="0" u="none" strike="noStrike" cap="none">
                <a:solidFill>
                  <a:srgbClr val="222222"/>
                </a:solidFill>
                <a:highlight>
                  <a:srgbClr val="FFFFFF"/>
                </a:highlight>
                <a:latin typeface="Arial"/>
                <a:ea typeface="Arial"/>
                <a:cs typeface="Arial"/>
                <a:sym typeface="Arial"/>
              </a:rPr>
              <a:t>of household income.</a:t>
            </a:r>
            <a:endParaRPr sz="1400" b="0" i="0" u="none" strike="noStrike" cap="none">
              <a:solidFill>
                <a:srgbClr val="000000"/>
              </a:solidFill>
              <a:latin typeface="Arial"/>
              <a:ea typeface="Arial"/>
              <a:cs typeface="Arial"/>
              <a:sym typeface="Arial"/>
            </a:endParaRPr>
          </a:p>
        </p:txBody>
      </p:sp>
      <p:sp>
        <p:nvSpPr>
          <p:cNvPr id="148" name="Google Shape;148;p5"/>
          <p:cNvSpPr txBox="1"/>
          <p:nvPr/>
        </p:nvSpPr>
        <p:spPr>
          <a:xfrm>
            <a:off x="746760" y="476523"/>
            <a:ext cx="10835640" cy="51053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595959"/>
              </a:buClr>
              <a:buSzPts val="3600"/>
              <a:buFont typeface="Montserrat Medium"/>
              <a:buNone/>
            </a:pPr>
            <a:r>
              <a:rPr lang="en-US" sz="3600" b="0" i="0" u="none" strike="noStrike" cap="none">
                <a:solidFill>
                  <a:srgbClr val="595959"/>
                </a:solidFill>
                <a:latin typeface="Arial"/>
                <a:ea typeface="Arial"/>
                <a:cs typeface="Arial"/>
                <a:sym typeface="Arial"/>
              </a:rPr>
              <a:t>Enhanced premium tax credits</a:t>
            </a:r>
            <a:endParaRPr sz="1400" b="0" i="0" u="none" strike="noStrike" cap="none">
              <a:solidFill>
                <a:srgbClr val="000000"/>
              </a:solidFill>
              <a:latin typeface="Arial"/>
              <a:ea typeface="Arial"/>
              <a:cs typeface="Arial"/>
              <a:sym typeface="Arial"/>
            </a:endParaRPr>
          </a:p>
        </p:txBody>
      </p:sp>
      <p:sp>
        <p:nvSpPr>
          <p:cNvPr id="149" name="Google Shape;149;p5"/>
          <p:cNvSpPr txBox="1"/>
          <p:nvPr/>
        </p:nvSpPr>
        <p:spPr>
          <a:xfrm>
            <a:off x="1358348" y="4581399"/>
            <a:ext cx="9473184" cy="830997"/>
          </a:xfrm>
          <a:prstGeom prst="rect">
            <a:avLst/>
          </a:prstGeom>
          <a:solidFill>
            <a:srgbClr val="DAE5F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For PY 2024, 92% of marketplace enrollees qualified for PTCs.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~19.7 million Americans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6"/>
          <p:cNvSpPr txBox="1">
            <a:spLocks noGrp="1"/>
          </p:cNvSpPr>
          <p:nvPr>
            <p:ph type="title"/>
          </p:nvPr>
        </p:nvSpPr>
        <p:spPr>
          <a:xfrm>
            <a:off x="746760" y="476523"/>
            <a:ext cx="10835640" cy="51053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595959"/>
              </a:buClr>
              <a:buSzPts val="3600"/>
              <a:buFont typeface="Montserrat Medium"/>
              <a:buNone/>
            </a:pPr>
            <a:r>
              <a:rPr lang="en-US" sz="3600">
                <a:solidFill>
                  <a:srgbClr val="595959"/>
                </a:solidFill>
                <a:latin typeface="Arial"/>
                <a:ea typeface="Arial"/>
                <a:cs typeface="Arial"/>
                <a:sym typeface="Arial"/>
              </a:rPr>
              <a:t>Premium cost limits: Pre- and Post-Enhancements</a:t>
            </a:r>
            <a:br>
              <a:rPr lang="en-US" sz="3600">
                <a:solidFill>
                  <a:schemeClr val="dk1"/>
                </a:solidFill>
                <a:latin typeface="Arial"/>
                <a:ea typeface="Arial"/>
                <a:cs typeface="Arial"/>
                <a:sym typeface="Arial"/>
              </a:rPr>
            </a:br>
            <a:endParaRPr sz="3600">
              <a:solidFill>
                <a:srgbClr val="595959"/>
              </a:solidFill>
              <a:latin typeface="Arial"/>
              <a:ea typeface="Arial"/>
              <a:cs typeface="Arial"/>
              <a:sym typeface="Arial"/>
            </a:endParaRPr>
          </a:p>
        </p:txBody>
      </p:sp>
      <p:cxnSp>
        <p:nvCxnSpPr>
          <p:cNvPr id="156" name="Google Shape;156;p6"/>
          <p:cNvCxnSpPr/>
          <p:nvPr/>
        </p:nvCxnSpPr>
        <p:spPr>
          <a:xfrm>
            <a:off x="598170" y="5692317"/>
            <a:ext cx="10972800" cy="0"/>
          </a:xfrm>
          <a:prstGeom prst="straightConnector1">
            <a:avLst/>
          </a:prstGeom>
          <a:noFill/>
          <a:ln w="25400" cap="flat" cmpd="sng">
            <a:solidFill>
              <a:srgbClr val="BFBFBF"/>
            </a:solidFill>
            <a:prstDash val="solid"/>
            <a:round/>
            <a:headEnd type="none" w="sm" len="sm"/>
            <a:tailEnd type="none" w="sm" len="sm"/>
          </a:ln>
        </p:spPr>
      </p:cxnSp>
      <p:cxnSp>
        <p:nvCxnSpPr>
          <p:cNvPr id="157" name="Google Shape;157;p6"/>
          <p:cNvCxnSpPr/>
          <p:nvPr/>
        </p:nvCxnSpPr>
        <p:spPr>
          <a:xfrm>
            <a:off x="609600" y="1159627"/>
            <a:ext cx="10972800" cy="0"/>
          </a:xfrm>
          <a:prstGeom prst="straightConnector1">
            <a:avLst/>
          </a:prstGeom>
          <a:noFill/>
          <a:ln w="25400" cap="flat" cmpd="sng">
            <a:solidFill>
              <a:srgbClr val="BFBFBF"/>
            </a:solidFill>
            <a:prstDash val="solid"/>
            <a:round/>
            <a:headEnd type="none" w="sm" len="sm"/>
            <a:tailEnd type="none" w="sm" len="sm"/>
          </a:ln>
        </p:spPr>
      </p:cxnSp>
      <p:pic>
        <p:nvPicPr>
          <p:cNvPr id="158" name="Google Shape;158;p6" descr="GHF_Logo_Horizontal_color.eps"/>
          <p:cNvPicPr preferRelativeResize="0"/>
          <p:nvPr/>
        </p:nvPicPr>
        <p:blipFill rotWithShape="1">
          <a:blip r:embed="rId3">
            <a:alphaModFix/>
          </a:blip>
          <a:srcRect/>
          <a:stretch/>
        </p:blipFill>
        <p:spPr>
          <a:xfrm>
            <a:off x="8772938" y="5963472"/>
            <a:ext cx="2782958" cy="534103"/>
          </a:xfrm>
          <a:prstGeom prst="rect">
            <a:avLst/>
          </a:prstGeom>
          <a:noFill/>
          <a:ln>
            <a:noFill/>
          </a:ln>
        </p:spPr>
      </p:pic>
      <p:pic>
        <p:nvPicPr>
          <p:cNvPr id="159" name="Google Shape;159;p6" descr="A blue and black sign&#10;&#10;Description automatically generated"/>
          <p:cNvPicPr preferRelativeResize="0"/>
          <p:nvPr/>
        </p:nvPicPr>
        <p:blipFill rotWithShape="1">
          <a:blip r:embed="rId4">
            <a:alphaModFix/>
          </a:blip>
          <a:srcRect/>
          <a:stretch/>
        </p:blipFill>
        <p:spPr>
          <a:xfrm>
            <a:off x="636104" y="5724877"/>
            <a:ext cx="1819481" cy="1066102"/>
          </a:xfrm>
          <a:prstGeom prst="rect">
            <a:avLst/>
          </a:prstGeom>
          <a:noFill/>
          <a:ln>
            <a:noFill/>
          </a:ln>
        </p:spPr>
      </p:pic>
      <p:graphicFrame>
        <p:nvGraphicFramePr>
          <p:cNvPr id="160" name="Google Shape;160;p6"/>
          <p:cNvGraphicFramePr/>
          <p:nvPr/>
        </p:nvGraphicFramePr>
        <p:xfrm>
          <a:off x="2405244" y="1271466"/>
          <a:ext cx="7518675" cy="4209050"/>
        </p:xfrm>
        <a:graphic>
          <a:graphicData uri="http://schemas.openxmlformats.org/drawingml/2006/table">
            <a:tbl>
              <a:tblPr firstRow="1" bandRow="1">
                <a:noFill/>
                <a:tableStyleId>{E8703EE8-C1F4-4443-9483-FBC84889B955}</a:tableStyleId>
              </a:tblPr>
              <a:tblGrid>
                <a:gridCol w="2506225">
                  <a:extLst>
                    <a:ext uri="{9D8B030D-6E8A-4147-A177-3AD203B41FA5}">
                      <a16:colId xmlns:a16="http://schemas.microsoft.com/office/drawing/2014/main" val="20000"/>
                    </a:ext>
                  </a:extLst>
                </a:gridCol>
                <a:gridCol w="2506225">
                  <a:extLst>
                    <a:ext uri="{9D8B030D-6E8A-4147-A177-3AD203B41FA5}">
                      <a16:colId xmlns:a16="http://schemas.microsoft.com/office/drawing/2014/main" val="20001"/>
                    </a:ext>
                  </a:extLst>
                </a:gridCol>
                <a:gridCol w="2506225">
                  <a:extLst>
                    <a:ext uri="{9D8B030D-6E8A-4147-A177-3AD203B41FA5}">
                      <a16:colId xmlns:a16="http://schemas.microsoft.com/office/drawing/2014/main" val="20002"/>
                    </a:ext>
                  </a:extLst>
                </a:gridCol>
              </a:tblGrid>
              <a:tr h="603875">
                <a:tc gridSpan="3">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Arial"/>
                          <a:ea typeface="Arial"/>
                          <a:cs typeface="Arial"/>
                          <a:sym typeface="Arial"/>
                        </a:rPr>
                        <a:t>Percent of Income Paid for Marketplace Benchmark Silver Premium, </a:t>
                      </a:r>
                      <a:br>
                        <a:rPr lang="en-US" sz="1600" u="none" strike="noStrike" cap="none">
                          <a:latin typeface="Arial"/>
                          <a:ea typeface="Arial"/>
                          <a:cs typeface="Arial"/>
                          <a:sym typeface="Arial"/>
                        </a:rPr>
                      </a:br>
                      <a:r>
                        <a:rPr lang="en-US" sz="1600" u="none" strike="noStrike" cap="none">
                          <a:latin typeface="Arial"/>
                          <a:ea typeface="Arial"/>
                          <a:cs typeface="Arial"/>
                          <a:sym typeface="Arial"/>
                        </a:rPr>
                        <a:t>by Income</a:t>
                      </a:r>
                      <a:endParaRPr sz="1400" u="none" strike="noStrike" cap="none"/>
                    </a:p>
                  </a:txBody>
                  <a:tcPr marL="91450" marR="91450" marT="45725" marB="45725"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00575">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latin typeface="Arial"/>
                          <a:ea typeface="Arial"/>
                          <a:cs typeface="Arial"/>
                          <a:sym typeface="Arial"/>
                        </a:rPr>
                        <a:t>Income</a:t>
                      </a:r>
                      <a:r>
                        <a:rPr lang="en-US" sz="1600" u="none" strike="noStrike" cap="none">
                          <a:latin typeface="Arial"/>
                          <a:ea typeface="Arial"/>
                          <a:cs typeface="Arial"/>
                          <a:sym typeface="Arial"/>
                        </a:rPr>
                        <a:t> (% of poverty)</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a:latin typeface="Arial"/>
                          <a:ea typeface="Arial"/>
                          <a:cs typeface="Arial"/>
                          <a:sym typeface="Arial"/>
                        </a:rPr>
                        <a:t>Pre-Enhancement</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a:latin typeface="Arial"/>
                          <a:ea typeface="Arial"/>
                          <a:cs typeface="Arial"/>
                          <a:sym typeface="Arial"/>
                        </a:rPr>
                        <a:t>Post-Enhancement</a:t>
                      </a:r>
                      <a:endParaRPr sz="1400" u="none" strike="noStrike" cap="none"/>
                    </a:p>
                  </a:txBody>
                  <a:tcPr marL="91450" marR="91450" marT="45725" marB="45725" anchor="ctr"/>
                </a:tc>
                <a:extLst>
                  <a:ext uri="{0D108BD9-81ED-4DB2-BD59-A6C34878D82A}">
                    <a16:rowId xmlns:a16="http://schemas.microsoft.com/office/drawing/2014/main" val="10001"/>
                  </a:ext>
                </a:extLst>
              </a:tr>
              <a:tr h="400575">
                <a:tc>
                  <a:txBody>
                    <a:bodyPr/>
                    <a:lstStyle/>
                    <a:p>
                      <a:pPr marL="0" marR="0" lvl="0" indent="0" algn="l" rtl="0">
                        <a:lnSpc>
                          <a:spcPct val="100000"/>
                        </a:lnSpc>
                        <a:spcBef>
                          <a:spcPts val="0"/>
                        </a:spcBef>
                        <a:spcAft>
                          <a:spcPts val="0"/>
                        </a:spcAft>
                        <a:buClr>
                          <a:srgbClr val="000000"/>
                        </a:buClr>
                        <a:buSzPts val="1600"/>
                        <a:buFont typeface="Arial"/>
                        <a:buNone/>
                      </a:pPr>
                      <a:r>
                        <a:rPr lang="en-US" sz="1600" b="0" u="none" strike="noStrike" cap="none">
                          <a:latin typeface="Arial"/>
                          <a:ea typeface="Arial"/>
                          <a:cs typeface="Arial"/>
                          <a:sym typeface="Arial"/>
                        </a:rPr>
                        <a:t>  Under 100%</a:t>
                      </a:r>
                      <a:endParaRPr sz="1400" u="none" strike="noStrike" cap="none"/>
                    </a:p>
                  </a:txBody>
                  <a:tcPr marL="15875" marR="15875" marT="15875" marB="15875" anchor="ct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0" u="none" strike="noStrike" cap="none">
                          <a:latin typeface="Arial"/>
                          <a:ea typeface="Arial"/>
                          <a:cs typeface="Arial"/>
                          <a:sym typeface="Arial"/>
                        </a:rPr>
                        <a:t>Not eligible for tax credits</a:t>
                      </a:r>
                      <a:endParaRPr sz="1400" u="none" strike="noStrike" cap="none"/>
                    </a:p>
                  </a:txBody>
                  <a:tcPr marL="15875" marR="15875" marT="15875" marB="15875" anchor="ct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0" u="none" strike="noStrike" cap="none">
                          <a:latin typeface="Arial"/>
                          <a:ea typeface="Arial"/>
                          <a:cs typeface="Arial"/>
                          <a:sym typeface="Arial"/>
                        </a:rPr>
                        <a:t>Not eligible for tax credits</a:t>
                      </a:r>
                      <a:endParaRPr sz="1400" u="none" strike="noStrike" cap="none"/>
                    </a:p>
                  </a:txBody>
                  <a:tcPr marL="15875" marR="15875" marT="15875" marB="15875" anchor="ctr"/>
                </a:tc>
                <a:extLst>
                  <a:ext uri="{0D108BD9-81ED-4DB2-BD59-A6C34878D82A}">
                    <a16:rowId xmlns:a16="http://schemas.microsoft.com/office/drawing/2014/main" val="10002"/>
                  </a:ext>
                </a:extLst>
              </a:tr>
              <a:tr h="400575">
                <a:tc>
                  <a:txBody>
                    <a:bodyPr/>
                    <a:lstStyle/>
                    <a:p>
                      <a:pPr marL="0" marR="0" lvl="0" indent="0" algn="l" rtl="0">
                        <a:lnSpc>
                          <a:spcPct val="100000"/>
                        </a:lnSpc>
                        <a:spcBef>
                          <a:spcPts val="0"/>
                        </a:spcBef>
                        <a:spcAft>
                          <a:spcPts val="0"/>
                        </a:spcAft>
                        <a:buClr>
                          <a:srgbClr val="000000"/>
                        </a:buClr>
                        <a:buSzPts val="1600"/>
                        <a:buFont typeface="Arial"/>
                        <a:buNone/>
                      </a:pPr>
                      <a:r>
                        <a:rPr lang="en-US" sz="1600" b="0" u="none" strike="noStrike" cap="none">
                          <a:latin typeface="Arial"/>
                          <a:ea typeface="Arial"/>
                          <a:cs typeface="Arial"/>
                          <a:sym typeface="Arial"/>
                        </a:rPr>
                        <a:t>  100% – 138%</a:t>
                      </a:r>
                      <a:endParaRPr sz="1400" u="none" strike="noStrike" cap="none"/>
                    </a:p>
                  </a:txBody>
                  <a:tcPr marL="15875" marR="15875" marT="15875" marB="15875" anchor="ct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0" u="none" strike="noStrike" cap="none">
                          <a:latin typeface="Arial"/>
                          <a:ea typeface="Arial"/>
                          <a:cs typeface="Arial"/>
                          <a:sym typeface="Arial"/>
                        </a:rPr>
                        <a:t>2.07%</a:t>
                      </a:r>
                      <a:endParaRPr sz="1400" u="none" strike="noStrike" cap="none"/>
                    </a:p>
                  </a:txBody>
                  <a:tcPr marL="15875" marR="15875" marT="15875" marB="15875" anchor="ct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0" u="none" strike="noStrike" cap="none">
                          <a:latin typeface="Arial"/>
                          <a:ea typeface="Arial"/>
                          <a:cs typeface="Arial"/>
                          <a:sym typeface="Arial"/>
                        </a:rPr>
                        <a:t>0.0%</a:t>
                      </a:r>
                      <a:endParaRPr sz="1400" u="none" strike="noStrike" cap="none"/>
                    </a:p>
                  </a:txBody>
                  <a:tcPr marL="15875" marR="15875" marT="15875" marB="15875" anchor="ctr"/>
                </a:tc>
                <a:extLst>
                  <a:ext uri="{0D108BD9-81ED-4DB2-BD59-A6C34878D82A}">
                    <a16:rowId xmlns:a16="http://schemas.microsoft.com/office/drawing/2014/main" val="10003"/>
                  </a:ext>
                </a:extLst>
              </a:tr>
              <a:tr h="400575">
                <a:tc>
                  <a:txBody>
                    <a:bodyPr/>
                    <a:lstStyle/>
                    <a:p>
                      <a:pPr marL="0" marR="0" lvl="0" indent="0" algn="l" rtl="0">
                        <a:lnSpc>
                          <a:spcPct val="100000"/>
                        </a:lnSpc>
                        <a:spcBef>
                          <a:spcPts val="0"/>
                        </a:spcBef>
                        <a:spcAft>
                          <a:spcPts val="0"/>
                        </a:spcAft>
                        <a:buClr>
                          <a:srgbClr val="000000"/>
                        </a:buClr>
                        <a:buSzPts val="1600"/>
                        <a:buFont typeface="Arial"/>
                        <a:buNone/>
                      </a:pPr>
                      <a:r>
                        <a:rPr lang="en-US" sz="1600" b="0" u="none" strike="noStrike" cap="none">
                          <a:latin typeface="Arial"/>
                          <a:ea typeface="Arial"/>
                          <a:cs typeface="Arial"/>
                          <a:sym typeface="Arial"/>
                        </a:rPr>
                        <a:t>  138% – 150%</a:t>
                      </a:r>
                      <a:endParaRPr sz="1400" u="none" strike="noStrike" cap="none"/>
                    </a:p>
                  </a:txBody>
                  <a:tcPr marL="15875" marR="15875" marT="15875" marB="15875" anchor="ct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0" u="none" strike="noStrike" cap="none">
                          <a:latin typeface="Arial"/>
                          <a:ea typeface="Arial"/>
                          <a:cs typeface="Arial"/>
                          <a:sym typeface="Arial"/>
                        </a:rPr>
                        <a:t>3.10% – 4.14%</a:t>
                      </a:r>
                      <a:endParaRPr sz="1400" u="none" strike="noStrike" cap="none"/>
                    </a:p>
                  </a:txBody>
                  <a:tcPr marL="15875" marR="15875" marT="15875" marB="15875" anchor="ct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0" u="none" strike="noStrike" cap="none">
                          <a:latin typeface="Arial"/>
                          <a:ea typeface="Arial"/>
                          <a:cs typeface="Arial"/>
                          <a:sym typeface="Arial"/>
                        </a:rPr>
                        <a:t>0.0%</a:t>
                      </a:r>
                      <a:endParaRPr sz="1400" u="none" strike="noStrike" cap="none"/>
                    </a:p>
                  </a:txBody>
                  <a:tcPr marL="15875" marR="15875" marT="15875" marB="15875" anchor="ctr"/>
                </a:tc>
                <a:extLst>
                  <a:ext uri="{0D108BD9-81ED-4DB2-BD59-A6C34878D82A}">
                    <a16:rowId xmlns:a16="http://schemas.microsoft.com/office/drawing/2014/main" val="10004"/>
                  </a:ext>
                </a:extLst>
              </a:tr>
              <a:tr h="400575">
                <a:tc>
                  <a:txBody>
                    <a:bodyPr/>
                    <a:lstStyle/>
                    <a:p>
                      <a:pPr marL="0" marR="0" lvl="0" indent="0" algn="l" rtl="0">
                        <a:lnSpc>
                          <a:spcPct val="100000"/>
                        </a:lnSpc>
                        <a:spcBef>
                          <a:spcPts val="0"/>
                        </a:spcBef>
                        <a:spcAft>
                          <a:spcPts val="0"/>
                        </a:spcAft>
                        <a:buClr>
                          <a:srgbClr val="000000"/>
                        </a:buClr>
                        <a:buSzPts val="1600"/>
                        <a:buFont typeface="Arial"/>
                        <a:buNone/>
                      </a:pPr>
                      <a:r>
                        <a:rPr lang="en-US" sz="1600" b="0" u="none" strike="noStrike" cap="none">
                          <a:latin typeface="Arial"/>
                          <a:ea typeface="Arial"/>
                          <a:cs typeface="Arial"/>
                          <a:sym typeface="Arial"/>
                        </a:rPr>
                        <a:t>  150% – 200%</a:t>
                      </a:r>
                      <a:endParaRPr sz="1400" u="none" strike="noStrike" cap="none"/>
                    </a:p>
                  </a:txBody>
                  <a:tcPr marL="15875" marR="15875" marT="15875" marB="15875" anchor="ct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0" u="none" strike="noStrike" cap="none">
                          <a:latin typeface="Arial"/>
                          <a:ea typeface="Arial"/>
                          <a:cs typeface="Arial"/>
                          <a:sym typeface="Arial"/>
                        </a:rPr>
                        <a:t>4.14% – 6.52%</a:t>
                      </a:r>
                      <a:endParaRPr sz="1400" u="none" strike="noStrike" cap="none"/>
                    </a:p>
                  </a:txBody>
                  <a:tcPr marL="15875" marR="15875" marT="15875" marB="15875" anchor="ct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0" u="none" strike="noStrike" cap="none">
                          <a:latin typeface="Arial"/>
                          <a:ea typeface="Arial"/>
                          <a:cs typeface="Arial"/>
                          <a:sym typeface="Arial"/>
                        </a:rPr>
                        <a:t>0.0% – 2.0%</a:t>
                      </a:r>
                      <a:endParaRPr sz="1400" u="none" strike="noStrike" cap="none"/>
                    </a:p>
                  </a:txBody>
                  <a:tcPr marL="15875" marR="15875" marT="15875" marB="15875" anchor="ctr"/>
                </a:tc>
                <a:extLst>
                  <a:ext uri="{0D108BD9-81ED-4DB2-BD59-A6C34878D82A}">
                    <a16:rowId xmlns:a16="http://schemas.microsoft.com/office/drawing/2014/main" val="10005"/>
                  </a:ext>
                </a:extLst>
              </a:tr>
              <a:tr h="400575">
                <a:tc>
                  <a:txBody>
                    <a:bodyPr/>
                    <a:lstStyle/>
                    <a:p>
                      <a:pPr marL="0" marR="0" lvl="0" indent="0" algn="l" rtl="0">
                        <a:lnSpc>
                          <a:spcPct val="100000"/>
                        </a:lnSpc>
                        <a:spcBef>
                          <a:spcPts val="0"/>
                        </a:spcBef>
                        <a:spcAft>
                          <a:spcPts val="0"/>
                        </a:spcAft>
                        <a:buClr>
                          <a:srgbClr val="000000"/>
                        </a:buClr>
                        <a:buSzPts val="1600"/>
                        <a:buFont typeface="Arial"/>
                        <a:buNone/>
                      </a:pPr>
                      <a:r>
                        <a:rPr lang="en-US" sz="1600" b="0" u="none" strike="noStrike" cap="none">
                          <a:latin typeface="Arial"/>
                          <a:ea typeface="Arial"/>
                          <a:cs typeface="Arial"/>
                          <a:sym typeface="Arial"/>
                        </a:rPr>
                        <a:t>  200% – 250%</a:t>
                      </a:r>
                      <a:endParaRPr sz="1400" u="none" strike="noStrike" cap="none"/>
                    </a:p>
                  </a:txBody>
                  <a:tcPr marL="15875" marR="15875" marT="15875" marB="15875" anchor="ct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0" u="none" strike="noStrike" cap="none">
                          <a:latin typeface="Arial"/>
                          <a:ea typeface="Arial"/>
                          <a:cs typeface="Arial"/>
                          <a:sym typeface="Arial"/>
                        </a:rPr>
                        <a:t>6.52% – 8.33%</a:t>
                      </a:r>
                      <a:endParaRPr sz="1400" u="none" strike="noStrike" cap="none"/>
                    </a:p>
                  </a:txBody>
                  <a:tcPr marL="15875" marR="15875" marT="15875" marB="15875" anchor="ct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0" u="none" strike="noStrike" cap="none">
                          <a:latin typeface="Arial"/>
                          <a:ea typeface="Arial"/>
                          <a:cs typeface="Arial"/>
                          <a:sym typeface="Arial"/>
                        </a:rPr>
                        <a:t>2.0% – 4.0%</a:t>
                      </a:r>
                      <a:endParaRPr sz="1400" u="none" strike="noStrike" cap="none"/>
                    </a:p>
                  </a:txBody>
                  <a:tcPr marL="15875" marR="15875" marT="15875" marB="15875" anchor="ctr"/>
                </a:tc>
                <a:extLst>
                  <a:ext uri="{0D108BD9-81ED-4DB2-BD59-A6C34878D82A}">
                    <a16:rowId xmlns:a16="http://schemas.microsoft.com/office/drawing/2014/main" val="10006"/>
                  </a:ext>
                </a:extLst>
              </a:tr>
              <a:tr h="400575">
                <a:tc>
                  <a:txBody>
                    <a:bodyPr/>
                    <a:lstStyle/>
                    <a:p>
                      <a:pPr marL="0" marR="0" lvl="0" indent="0" algn="l" rtl="0">
                        <a:lnSpc>
                          <a:spcPct val="100000"/>
                        </a:lnSpc>
                        <a:spcBef>
                          <a:spcPts val="0"/>
                        </a:spcBef>
                        <a:spcAft>
                          <a:spcPts val="0"/>
                        </a:spcAft>
                        <a:buClr>
                          <a:srgbClr val="000000"/>
                        </a:buClr>
                        <a:buSzPts val="1600"/>
                        <a:buFont typeface="Arial"/>
                        <a:buNone/>
                      </a:pPr>
                      <a:r>
                        <a:rPr lang="en-US" sz="1600" b="0" u="none" strike="noStrike" cap="none">
                          <a:latin typeface="Arial"/>
                          <a:ea typeface="Arial"/>
                          <a:cs typeface="Arial"/>
                          <a:sym typeface="Arial"/>
                        </a:rPr>
                        <a:t>  250% – 300%</a:t>
                      </a:r>
                      <a:endParaRPr sz="1400" u="none" strike="noStrike" cap="none"/>
                    </a:p>
                  </a:txBody>
                  <a:tcPr marL="15875" marR="15875" marT="15875" marB="15875" anchor="ct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0" u="none" strike="noStrike" cap="none">
                          <a:latin typeface="Arial"/>
                          <a:ea typeface="Arial"/>
                          <a:cs typeface="Arial"/>
                          <a:sym typeface="Arial"/>
                        </a:rPr>
                        <a:t>8.33% – 9.83%</a:t>
                      </a:r>
                      <a:endParaRPr sz="1400" u="none" strike="noStrike" cap="none"/>
                    </a:p>
                  </a:txBody>
                  <a:tcPr marL="15875" marR="15875" marT="15875" marB="15875" anchor="ct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0" u="none" strike="noStrike" cap="none">
                          <a:latin typeface="Arial"/>
                          <a:ea typeface="Arial"/>
                          <a:cs typeface="Arial"/>
                          <a:sym typeface="Arial"/>
                        </a:rPr>
                        <a:t>4.0% – 6.0%</a:t>
                      </a:r>
                      <a:endParaRPr sz="1400" u="none" strike="noStrike" cap="none"/>
                    </a:p>
                  </a:txBody>
                  <a:tcPr marL="15875" marR="15875" marT="15875" marB="15875" anchor="ctr"/>
                </a:tc>
                <a:extLst>
                  <a:ext uri="{0D108BD9-81ED-4DB2-BD59-A6C34878D82A}">
                    <a16:rowId xmlns:a16="http://schemas.microsoft.com/office/drawing/2014/main" val="10007"/>
                  </a:ext>
                </a:extLst>
              </a:tr>
              <a:tr h="400575">
                <a:tc>
                  <a:txBody>
                    <a:bodyPr/>
                    <a:lstStyle/>
                    <a:p>
                      <a:pPr marL="0" marR="0" lvl="0" indent="0" algn="l" rtl="0">
                        <a:lnSpc>
                          <a:spcPct val="100000"/>
                        </a:lnSpc>
                        <a:spcBef>
                          <a:spcPts val="0"/>
                        </a:spcBef>
                        <a:spcAft>
                          <a:spcPts val="0"/>
                        </a:spcAft>
                        <a:buClr>
                          <a:srgbClr val="000000"/>
                        </a:buClr>
                        <a:buSzPts val="1600"/>
                        <a:buFont typeface="Arial"/>
                        <a:buNone/>
                      </a:pPr>
                      <a:r>
                        <a:rPr lang="en-US" sz="1600" b="0" u="none" strike="noStrike" cap="none">
                          <a:latin typeface="Arial"/>
                          <a:ea typeface="Arial"/>
                          <a:cs typeface="Arial"/>
                          <a:sym typeface="Arial"/>
                        </a:rPr>
                        <a:t>  300% – 400%</a:t>
                      </a:r>
                      <a:endParaRPr sz="1400" u="none" strike="noStrike" cap="none"/>
                    </a:p>
                  </a:txBody>
                  <a:tcPr marL="15875" marR="15875" marT="15875" marB="15875" anchor="ct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0" u="none" strike="noStrike" cap="none">
                          <a:latin typeface="Arial"/>
                          <a:ea typeface="Arial"/>
                          <a:cs typeface="Arial"/>
                          <a:sym typeface="Arial"/>
                        </a:rPr>
                        <a:t>9.83%</a:t>
                      </a:r>
                      <a:endParaRPr sz="1400" u="none" strike="noStrike" cap="none"/>
                    </a:p>
                  </a:txBody>
                  <a:tcPr marL="15875" marR="15875" marT="15875" marB="15875" anchor="ct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0" u="none" strike="noStrike" cap="none">
                          <a:latin typeface="Arial"/>
                          <a:ea typeface="Arial"/>
                          <a:cs typeface="Arial"/>
                          <a:sym typeface="Arial"/>
                        </a:rPr>
                        <a:t>6.0% – 8.5%</a:t>
                      </a:r>
                      <a:endParaRPr sz="1400" u="none" strike="noStrike" cap="none"/>
                    </a:p>
                  </a:txBody>
                  <a:tcPr marL="15875" marR="15875" marT="15875" marB="15875" anchor="ctr"/>
                </a:tc>
                <a:extLst>
                  <a:ext uri="{0D108BD9-81ED-4DB2-BD59-A6C34878D82A}">
                    <a16:rowId xmlns:a16="http://schemas.microsoft.com/office/drawing/2014/main" val="10008"/>
                  </a:ext>
                </a:extLst>
              </a:tr>
              <a:tr h="400575">
                <a:tc>
                  <a:txBody>
                    <a:bodyPr/>
                    <a:lstStyle/>
                    <a:p>
                      <a:pPr marL="0" marR="0" lvl="0" indent="0" algn="l" rtl="0">
                        <a:lnSpc>
                          <a:spcPct val="100000"/>
                        </a:lnSpc>
                        <a:spcBef>
                          <a:spcPts val="0"/>
                        </a:spcBef>
                        <a:spcAft>
                          <a:spcPts val="0"/>
                        </a:spcAft>
                        <a:buClr>
                          <a:srgbClr val="000000"/>
                        </a:buClr>
                        <a:buSzPts val="1600"/>
                        <a:buFont typeface="Arial"/>
                        <a:buNone/>
                      </a:pPr>
                      <a:r>
                        <a:rPr lang="en-US" sz="1600" b="0" u="none" strike="noStrike" cap="none">
                          <a:latin typeface="Arial"/>
                          <a:ea typeface="Arial"/>
                          <a:cs typeface="Arial"/>
                          <a:sym typeface="Arial"/>
                        </a:rPr>
                        <a:t>  Over 400%</a:t>
                      </a:r>
                      <a:endParaRPr sz="1400" u="none" strike="noStrike" cap="none"/>
                    </a:p>
                  </a:txBody>
                  <a:tcPr marL="15875" marR="15875" marT="15875" marB="15875" anchor="ct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0" u="none" strike="noStrike" cap="none">
                          <a:latin typeface="Arial"/>
                          <a:ea typeface="Arial"/>
                          <a:cs typeface="Arial"/>
                          <a:sym typeface="Arial"/>
                        </a:rPr>
                        <a:t>Not eligible for tax credits</a:t>
                      </a:r>
                      <a:endParaRPr sz="1400" u="none" strike="noStrike" cap="none"/>
                    </a:p>
                  </a:txBody>
                  <a:tcPr marL="15875" marR="15875" marT="15875" marB="15875" anchor="ct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0" u="none" strike="noStrike" cap="none">
                          <a:latin typeface="Arial"/>
                          <a:ea typeface="Arial"/>
                          <a:cs typeface="Arial"/>
                          <a:sym typeface="Arial"/>
                        </a:rPr>
                        <a:t>8.5%</a:t>
                      </a:r>
                      <a:endParaRPr sz="1400" u="none" strike="noStrike" cap="none"/>
                    </a:p>
                  </a:txBody>
                  <a:tcPr marL="15875" marR="15875" marT="15875" marB="15875" anchor="ctr"/>
                </a:tc>
                <a:extLst>
                  <a:ext uri="{0D108BD9-81ED-4DB2-BD59-A6C34878D82A}">
                    <a16:rowId xmlns:a16="http://schemas.microsoft.com/office/drawing/2014/main" val="10009"/>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7"/>
          <p:cNvSpPr txBox="1">
            <a:spLocks noGrp="1"/>
          </p:cNvSpPr>
          <p:nvPr>
            <p:ph type="title"/>
          </p:nvPr>
        </p:nvSpPr>
        <p:spPr>
          <a:xfrm>
            <a:off x="746760" y="476523"/>
            <a:ext cx="8229600" cy="51053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595959"/>
              </a:buClr>
              <a:buSzPts val="3600"/>
              <a:buFont typeface="Montserrat Medium"/>
              <a:buNone/>
            </a:pPr>
            <a:r>
              <a:rPr lang="en-US" sz="3600">
                <a:solidFill>
                  <a:srgbClr val="595959"/>
                </a:solidFill>
                <a:latin typeface="Arial"/>
                <a:ea typeface="Arial"/>
                <a:cs typeface="Arial"/>
                <a:sym typeface="Arial"/>
              </a:rPr>
              <a:t>How much have people saved?</a:t>
            </a:r>
            <a:endParaRPr>
              <a:latin typeface="Arial"/>
              <a:ea typeface="Arial"/>
              <a:cs typeface="Arial"/>
              <a:sym typeface="Arial"/>
            </a:endParaRPr>
          </a:p>
        </p:txBody>
      </p:sp>
      <p:cxnSp>
        <p:nvCxnSpPr>
          <p:cNvPr id="167" name="Google Shape;167;p7"/>
          <p:cNvCxnSpPr/>
          <p:nvPr/>
        </p:nvCxnSpPr>
        <p:spPr>
          <a:xfrm>
            <a:off x="598170" y="5679065"/>
            <a:ext cx="10972800" cy="0"/>
          </a:xfrm>
          <a:prstGeom prst="straightConnector1">
            <a:avLst/>
          </a:prstGeom>
          <a:noFill/>
          <a:ln w="25400" cap="flat" cmpd="sng">
            <a:solidFill>
              <a:srgbClr val="BFBFBF"/>
            </a:solidFill>
            <a:prstDash val="solid"/>
            <a:round/>
            <a:headEnd type="none" w="sm" len="sm"/>
            <a:tailEnd type="none" w="sm" len="sm"/>
          </a:ln>
        </p:spPr>
      </p:cxnSp>
      <p:cxnSp>
        <p:nvCxnSpPr>
          <p:cNvPr id="168" name="Google Shape;168;p7"/>
          <p:cNvCxnSpPr/>
          <p:nvPr/>
        </p:nvCxnSpPr>
        <p:spPr>
          <a:xfrm>
            <a:off x="609600" y="1159627"/>
            <a:ext cx="10972800" cy="0"/>
          </a:xfrm>
          <a:prstGeom prst="straightConnector1">
            <a:avLst/>
          </a:prstGeom>
          <a:noFill/>
          <a:ln w="25400" cap="flat" cmpd="sng">
            <a:solidFill>
              <a:srgbClr val="BFBFBF"/>
            </a:solidFill>
            <a:prstDash val="solid"/>
            <a:round/>
            <a:headEnd type="none" w="sm" len="sm"/>
            <a:tailEnd type="none" w="sm" len="sm"/>
          </a:ln>
        </p:spPr>
      </p:cxnSp>
      <p:pic>
        <p:nvPicPr>
          <p:cNvPr id="169" name="Google Shape;169;p7" descr="GHF_Logo_Horizontal_color.eps"/>
          <p:cNvPicPr preferRelativeResize="0"/>
          <p:nvPr/>
        </p:nvPicPr>
        <p:blipFill rotWithShape="1">
          <a:blip r:embed="rId3">
            <a:alphaModFix/>
          </a:blip>
          <a:srcRect/>
          <a:stretch/>
        </p:blipFill>
        <p:spPr>
          <a:xfrm>
            <a:off x="8772938" y="5963472"/>
            <a:ext cx="2782958" cy="534103"/>
          </a:xfrm>
          <a:prstGeom prst="rect">
            <a:avLst/>
          </a:prstGeom>
          <a:noFill/>
          <a:ln>
            <a:noFill/>
          </a:ln>
        </p:spPr>
      </p:pic>
      <p:pic>
        <p:nvPicPr>
          <p:cNvPr id="170" name="Google Shape;170;p7" descr="A blue and black sign&#10;&#10;Description automatically generated"/>
          <p:cNvPicPr preferRelativeResize="0"/>
          <p:nvPr/>
        </p:nvPicPr>
        <p:blipFill rotWithShape="1">
          <a:blip r:embed="rId4">
            <a:alphaModFix/>
          </a:blip>
          <a:srcRect/>
          <a:stretch/>
        </p:blipFill>
        <p:spPr>
          <a:xfrm>
            <a:off x="636104" y="5724877"/>
            <a:ext cx="1819481" cy="1066102"/>
          </a:xfrm>
          <a:prstGeom prst="rect">
            <a:avLst/>
          </a:prstGeom>
          <a:noFill/>
          <a:ln>
            <a:noFill/>
          </a:ln>
        </p:spPr>
      </p:pic>
      <p:pic>
        <p:nvPicPr>
          <p:cNvPr id="172" name="Google Shape;172;p7"/>
          <p:cNvPicPr preferRelativeResize="0"/>
          <p:nvPr/>
        </p:nvPicPr>
        <p:blipFill rotWithShape="1">
          <a:blip r:embed="rId5">
            <a:alphaModFix/>
          </a:blip>
          <a:srcRect/>
          <a:stretch/>
        </p:blipFill>
        <p:spPr>
          <a:xfrm>
            <a:off x="707575" y="1704850"/>
            <a:ext cx="3429000" cy="3429000"/>
          </a:xfrm>
          <a:prstGeom prst="rect">
            <a:avLst/>
          </a:prstGeom>
          <a:noFill/>
          <a:ln>
            <a:noFill/>
          </a:ln>
        </p:spPr>
      </p:pic>
      <p:pic>
        <p:nvPicPr>
          <p:cNvPr id="173" name="Google Shape;173;p7"/>
          <p:cNvPicPr preferRelativeResize="0"/>
          <p:nvPr/>
        </p:nvPicPr>
        <p:blipFill rotWithShape="1">
          <a:blip r:embed="rId6">
            <a:alphaModFix/>
          </a:blip>
          <a:srcRect/>
          <a:stretch/>
        </p:blipFill>
        <p:spPr>
          <a:xfrm>
            <a:off x="4381501" y="1704850"/>
            <a:ext cx="3429000" cy="3429000"/>
          </a:xfrm>
          <a:prstGeom prst="rect">
            <a:avLst/>
          </a:prstGeom>
          <a:noFill/>
          <a:ln>
            <a:noFill/>
          </a:ln>
        </p:spPr>
      </p:pic>
      <p:pic>
        <p:nvPicPr>
          <p:cNvPr id="174" name="Google Shape;174;p7"/>
          <p:cNvPicPr preferRelativeResize="0"/>
          <p:nvPr/>
        </p:nvPicPr>
        <p:blipFill rotWithShape="1">
          <a:blip r:embed="rId7">
            <a:alphaModFix/>
          </a:blip>
          <a:srcRect/>
          <a:stretch/>
        </p:blipFill>
        <p:spPr>
          <a:xfrm>
            <a:off x="8055425" y="1704860"/>
            <a:ext cx="3429000" cy="3429000"/>
          </a:xfrm>
          <a:prstGeom prst="rect">
            <a:avLst/>
          </a:prstGeom>
          <a:noFill/>
          <a:ln w="9525" cap="flat" cmpd="sng">
            <a:solidFill>
              <a:srgbClr val="7F7F7F"/>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8"/>
          <p:cNvSpPr txBox="1">
            <a:spLocks noGrp="1"/>
          </p:cNvSpPr>
          <p:nvPr>
            <p:ph type="title"/>
          </p:nvPr>
        </p:nvSpPr>
        <p:spPr>
          <a:xfrm>
            <a:off x="746749" y="476525"/>
            <a:ext cx="10809000" cy="510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595959"/>
              </a:buClr>
              <a:buSzPts val="3600"/>
              <a:buFont typeface="Montserrat Medium"/>
              <a:buNone/>
            </a:pPr>
            <a:r>
              <a:rPr lang="en-US" sz="3600">
                <a:solidFill>
                  <a:srgbClr val="595959"/>
                </a:solidFill>
                <a:latin typeface="Arial"/>
                <a:ea typeface="Arial"/>
                <a:cs typeface="Arial"/>
                <a:sym typeface="Arial"/>
              </a:rPr>
              <a:t>How have enhanced PTCs affected coverage? </a:t>
            </a:r>
            <a:endParaRPr>
              <a:latin typeface="Arial"/>
              <a:ea typeface="Arial"/>
              <a:cs typeface="Arial"/>
              <a:sym typeface="Arial"/>
            </a:endParaRPr>
          </a:p>
        </p:txBody>
      </p:sp>
      <p:cxnSp>
        <p:nvCxnSpPr>
          <p:cNvPr id="180" name="Google Shape;180;p8"/>
          <p:cNvCxnSpPr/>
          <p:nvPr/>
        </p:nvCxnSpPr>
        <p:spPr>
          <a:xfrm>
            <a:off x="609600" y="1159627"/>
            <a:ext cx="10972800" cy="0"/>
          </a:xfrm>
          <a:prstGeom prst="straightConnector1">
            <a:avLst/>
          </a:prstGeom>
          <a:noFill/>
          <a:ln w="25400" cap="flat" cmpd="sng">
            <a:solidFill>
              <a:srgbClr val="BFBFBF"/>
            </a:solidFill>
            <a:prstDash val="solid"/>
            <a:round/>
            <a:headEnd type="none" w="sm" len="sm"/>
            <a:tailEnd type="none" w="sm" len="sm"/>
          </a:ln>
        </p:spPr>
      </p:cxnSp>
      <p:pic>
        <p:nvPicPr>
          <p:cNvPr id="181" name="Google Shape;181;p8" descr="GHF_Logo_Horizontal_color.eps"/>
          <p:cNvPicPr preferRelativeResize="0"/>
          <p:nvPr/>
        </p:nvPicPr>
        <p:blipFill rotWithShape="1">
          <a:blip r:embed="rId3">
            <a:alphaModFix/>
          </a:blip>
          <a:srcRect/>
          <a:stretch/>
        </p:blipFill>
        <p:spPr>
          <a:xfrm>
            <a:off x="8772938" y="5963472"/>
            <a:ext cx="2782958" cy="534103"/>
          </a:xfrm>
          <a:prstGeom prst="rect">
            <a:avLst/>
          </a:prstGeom>
          <a:noFill/>
          <a:ln>
            <a:noFill/>
          </a:ln>
        </p:spPr>
      </p:pic>
      <p:pic>
        <p:nvPicPr>
          <p:cNvPr id="182" name="Google Shape;182;p8" descr="A blue and black sign&#10;&#10;Description automatically generated"/>
          <p:cNvPicPr preferRelativeResize="0"/>
          <p:nvPr/>
        </p:nvPicPr>
        <p:blipFill rotWithShape="1">
          <a:blip r:embed="rId4">
            <a:alphaModFix/>
          </a:blip>
          <a:srcRect/>
          <a:stretch/>
        </p:blipFill>
        <p:spPr>
          <a:xfrm>
            <a:off x="6697007" y="5679065"/>
            <a:ext cx="1819481" cy="1066102"/>
          </a:xfrm>
          <a:prstGeom prst="rect">
            <a:avLst/>
          </a:prstGeom>
          <a:noFill/>
          <a:ln>
            <a:noFill/>
          </a:ln>
        </p:spPr>
      </p:pic>
      <p:sp>
        <p:nvSpPr>
          <p:cNvPr id="183" name="Google Shape;183;p8"/>
          <p:cNvSpPr txBox="1"/>
          <p:nvPr/>
        </p:nvSpPr>
        <p:spPr>
          <a:xfrm>
            <a:off x="6248400" y="1519091"/>
            <a:ext cx="5345400" cy="4154943"/>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The enhancements to premium tax credits were a primary cause of large marketplace enrollment gains since 2021</a:t>
            </a:r>
            <a:endParaRPr sz="2400" b="0" i="0" u="none" strike="noStrike" cap="none" dirty="0">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Other factors: increased outreach and enrollment assistance, extended enrollment periods, and (for 2024) the unwinding of the Medicaid continuous coverage requirement</a:t>
            </a:r>
            <a:endParaRPr sz="1400" b="0" i="0" u="none" strike="noStrike" cap="none" dirty="0">
              <a:solidFill>
                <a:srgbClr val="000000"/>
              </a:solidFill>
              <a:latin typeface="Arial"/>
              <a:ea typeface="Arial"/>
              <a:cs typeface="Arial"/>
              <a:sym typeface="Arial"/>
            </a:endParaRPr>
          </a:p>
        </p:txBody>
      </p:sp>
      <p:pic>
        <p:nvPicPr>
          <p:cNvPr id="184" name="Google Shape;184;p8"/>
          <p:cNvPicPr preferRelativeResize="0"/>
          <p:nvPr/>
        </p:nvPicPr>
        <p:blipFill rotWithShape="1">
          <a:blip r:embed="rId5">
            <a:alphaModFix/>
          </a:blip>
          <a:srcRect/>
          <a:stretch/>
        </p:blipFill>
        <p:spPr>
          <a:xfrm>
            <a:off x="457200" y="1235825"/>
            <a:ext cx="5791200" cy="544433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9"/>
          <p:cNvSpPr txBox="1">
            <a:spLocks noGrp="1"/>
          </p:cNvSpPr>
          <p:nvPr>
            <p:ph type="title"/>
          </p:nvPr>
        </p:nvSpPr>
        <p:spPr>
          <a:xfrm>
            <a:off x="746760" y="476523"/>
            <a:ext cx="10835640" cy="51053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595959"/>
              </a:buClr>
              <a:buSzPts val="3600"/>
              <a:buFont typeface="Montserrat Medium"/>
              <a:buNone/>
            </a:pPr>
            <a:r>
              <a:rPr lang="en-US" sz="3600">
                <a:solidFill>
                  <a:srgbClr val="595959"/>
                </a:solidFill>
                <a:latin typeface="Arial"/>
                <a:ea typeface="Arial"/>
                <a:cs typeface="Arial"/>
                <a:sym typeface="Arial"/>
              </a:rPr>
              <a:t>If the enhanced PTCs expire</a:t>
            </a:r>
            <a:endParaRPr>
              <a:latin typeface="Arial"/>
              <a:ea typeface="Arial"/>
              <a:cs typeface="Arial"/>
              <a:sym typeface="Arial"/>
            </a:endParaRPr>
          </a:p>
        </p:txBody>
      </p:sp>
      <p:cxnSp>
        <p:nvCxnSpPr>
          <p:cNvPr id="191" name="Google Shape;191;p9"/>
          <p:cNvCxnSpPr/>
          <p:nvPr/>
        </p:nvCxnSpPr>
        <p:spPr>
          <a:xfrm>
            <a:off x="598170" y="5692317"/>
            <a:ext cx="10972800" cy="0"/>
          </a:xfrm>
          <a:prstGeom prst="straightConnector1">
            <a:avLst/>
          </a:prstGeom>
          <a:noFill/>
          <a:ln w="25400" cap="flat" cmpd="sng">
            <a:solidFill>
              <a:srgbClr val="BFBFBF"/>
            </a:solidFill>
            <a:prstDash val="solid"/>
            <a:round/>
            <a:headEnd type="none" w="sm" len="sm"/>
            <a:tailEnd type="none" w="sm" len="sm"/>
          </a:ln>
        </p:spPr>
      </p:cxnSp>
      <p:cxnSp>
        <p:nvCxnSpPr>
          <p:cNvPr id="192" name="Google Shape;192;p9"/>
          <p:cNvCxnSpPr/>
          <p:nvPr/>
        </p:nvCxnSpPr>
        <p:spPr>
          <a:xfrm>
            <a:off x="609600" y="1159627"/>
            <a:ext cx="10972800" cy="0"/>
          </a:xfrm>
          <a:prstGeom prst="straightConnector1">
            <a:avLst/>
          </a:prstGeom>
          <a:noFill/>
          <a:ln w="25400" cap="flat" cmpd="sng">
            <a:solidFill>
              <a:srgbClr val="BFBFBF"/>
            </a:solidFill>
            <a:prstDash val="solid"/>
            <a:round/>
            <a:headEnd type="none" w="sm" len="sm"/>
            <a:tailEnd type="none" w="sm" len="sm"/>
          </a:ln>
        </p:spPr>
      </p:cxnSp>
      <p:pic>
        <p:nvPicPr>
          <p:cNvPr id="193" name="Google Shape;193;p9" descr="GHF_Logo_Horizontal_color.eps"/>
          <p:cNvPicPr preferRelativeResize="0"/>
          <p:nvPr/>
        </p:nvPicPr>
        <p:blipFill rotWithShape="1">
          <a:blip r:embed="rId3">
            <a:alphaModFix/>
          </a:blip>
          <a:srcRect/>
          <a:stretch/>
        </p:blipFill>
        <p:spPr>
          <a:xfrm>
            <a:off x="8772938" y="5963472"/>
            <a:ext cx="2782958" cy="534103"/>
          </a:xfrm>
          <a:prstGeom prst="rect">
            <a:avLst/>
          </a:prstGeom>
          <a:noFill/>
          <a:ln>
            <a:noFill/>
          </a:ln>
        </p:spPr>
      </p:pic>
      <p:pic>
        <p:nvPicPr>
          <p:cNvPr id="194" name="Google Shape;194;p9" descr="A blue and black sign&#10;&#10;Description automatically generated"/>
          <p:cNvPicPr preferRelativeResize="0"/>
          <p:nvPr/>
        </p:nvPicPr>
        <p:blipFill rotWithShape="1">
          <a:blip r:embed="rId4">
            <a:alphaModFix/>
          </a:blip>
          <a:srcRect/>
          <a:stretch/>
        </p:blipFill>
        <p:spPr>
          <a:xfrm>
            <a:off x="636104" y="5724877"/>
            <a:ext cx="1819481" cy="1066102"/>
          </a:xfrm>
          <a:prstGeom prst="rect">
            <a:avLst/>
          </a:prstGeom>
          <a:noFill/>
          <a:ln>
            <a:noFill/>
          </a:ln>
        </p:spPr>
      </p:pic>
      <p:sp>
        <p:nvSpPr>
          <p:cNvPr id="195" name="Google Shape;195;p9"/>
          <p:cNvSpPr txBox="1"/>
          <p:nvPr/>
        </p:nvSpPr>
        <p:spPr>
          <a:xfrm>
            <a:off x="5043275" y="2148425"/>
            <a:ext cx="6512700" cy="25551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Marketplace enrollees will pay more for their coverage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120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More people will become uninsured</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120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States will have reduced resources for their affordability initiatives</a:t>
            </a:r>
            <a:endParaRPr sz="1400" b="0" i="0" u="none" strike="noStrike" cap="none">
              <a:solidFill>
                <a:srgbClr val="000000"/>
              </a:solidFill>
              <a:latin typeface="Arial"/>
              <a:ea typeface="Arial"/>
              <a:cs typeface="Arial"/>
              <a:sym typeface="Arial"/>
            </a:endParaRPr>
          </a:p>
        </p:txBody>
      </p:sp>
      <p:pic>
        <p:nvPicPr>
          <p:cNvPr id="197" name="Google Shape;197;p9"/>
          <p:cNvPicPr preferRelativeResize="0"/>
          <p:nvPr/>
        </p:nvPicPr>
        <p:blipFill rotWithShape="1">
          <a:blip r:embed="rId5">
            <a:alphaModFix/>
          </a:blip>
          <a:srcRect/>
          <a:stretch/>
        </p:blipFill>
        <p:spPr>
          <a:xfrm>
            <a:off x="598175" y="1305375"/>
            <a:ext cx="4287750" cy="42877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0"/>
          <p:cNvSpPr txBox="1">
            <a:spLocks noGrp="1"/>
          </p:cNvSpPr>
          <p:nvPr>
            <p:ph type="title"/>
          </p:nvPr>
        </p:nvSpPr>
        <p:spPr>
          <a:xfrm>
            <a:off x="746760" y="476523"/>
            <a:ext cx="10835640" cy="51053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595959"/>
              </a:buClr>
              <a:buSzPts val="3600"/>
              <a:buFont typeface="Montserrat Medium"/>
              <a:buNone/>
            </a:pPr>
            <a:r>
              <a:rPr lang="en-US" sz="3600">
                <a:solidFill>
                  <a:srgbClr val="595959"/>
                </a:solidFill>
                <a:latin typeface="Arial"/>
                <a:ea typeface="Arial"/>
                <a:cs typeface="Arial"/>
                <a:sym typeface="Arial"/>
              </a:rPr>
              <a:t>If the enhanced PTCs expire: Increased premiums</a:t>
            </a:r>
            <a:endParaRPr>
              <a:latin typeface="Arial"/>
              <a:ea typeface="Arial"/>
              <a:cs typeface="Arial"/>
              <a:sym typeface="Arial"/>
            </a:endParaRPr>
          </a:p>
        </p:txBody>
      </p:sp>
      <p:cxnSp>
        <p:nvCxnSpPr>
          <p:cNvPr id="203" name="Google Shape;203;p10"/>
          <p:cNvCxnSpPr/>
          <p:nvPr/>
        </p:nvCxnSpPr>
        <p:spPr>
          <a:xfrm>
            <a:off x="598170" y="5692317"/>
            <a:ext cx="10972800" cy="0"/>
          </a:xfrm>
          <a:prstGeom prst="straightConnector1">
            <a:avLst/>
          </a:prstGeom>
          <a:noFill/>
          <a:ln w="25400" cap="flat" cmpd="sng">
            <a:solidFill>
              <a:srgbClr val="BFBFBF"/>
            </a:solidFill>
            <a:prstDash val="solid"/>
            <a:round/>
            <a:headEnd type="none" w="sm" len="sm"/>
            <a:tailEnd type="none" w="sm" len="sm"/>
          </a:ln>
        </p:spPr>
      </p:cxnSp>
      <p:cxnSp>
        <p:nvCxnSpPr>
          <p:cNvPr id="204" name="Google Shape;204;p10"/>
          <p:cNvCxnSpPr/>
          <p:nvPr/>
        </p:nvCxnSpPr>
        <p:spPr>
          <a:xfrm>
            <a:off x="609600" y="1159627"/>
            <a:ext cx="10972800" cy="0"/>
          </a:xfrm>
          <a:prstGeom prst="straightConnector1">
            <a:avLst/>
          </a:prstGeom>
          <a:noFill/>
          <a:ln w="25400" cap="flat" cmpd="sng">
            <a:solidFill>
              <a:srgbClr val="BFBFBF"/>
            </a:solidFill>
            <a:prstDash val="solid"/>
            <a:round/>
            <a:headEnd type="none" w="sm" len="sm"/>
            <a:tailEnd type="none" w="sm" len="sm"/>
          </a:ln>
        </p:spPr>
      </p:cxnSp>
      <p:pic>
        <p:nvPicPr>
          <p:cNvPr id="205" name="Google Shape;205;p10" descr="GHF_Logo_Horizontal_color.eps"/>
          <p:cNvPicPr preferRelativeResize="0"/>
          <p:nvPr/>
        </p:nvPicPr>
        <p:blipFill rotWithShape="1">
          <a:blip r:embed="rId3">
            <a:alphaModFix/>
          </a:blip>
          <a:srcRect/>
          <a:stretch/>
        </p:blipFill>
        <p:spPr>
          <a:xfrm>
            <a:off x="8772938" y="5963472"/>
            <a:ext cx="2782958" cy="534103"/>
          </a:xfrm>
          <a:prstGeom prst="rect">
            <a:avLst/>
          </a:prstGeom>
          <a:noFill/>
          <a:ln>
            <a:noFill/>
          </a:ln>
        </p:spPr>
      </p:pic>
      <p:pic>
        <p:nvPicPr>
          <p:cNvPr id="206" name="Google Shape;206;p10" descr="A blue and black sign&#10;&#10;Description automatically generated"/>
          <p:cNvPicPr preferRelativeResize="0"/>
          <p:nvPr/>
        </p:nvPicPr>
        <p:blipFill rotWithShape="1">
          <a:blip r:embed="rId4">
            <a:alphaModFix/>
          </a:blip>
          <a:srcRect/>
          <a:stretch/>
        </p:blipFill>
        <p:spPr>
          <a:xfrm>
            <a:off x="636104" y="5724877"/>
            <a:ext cx="1819481" cy="1066102"/>
          </a:xfrm>
          <a:prstGeom prst="rect">
            <a:avLst/>
          </a:prstGeom>
          <a:noFill/>
          <a:ln>
            <a:noFill/>
          </a:ln>
        </p:spPr>
      </p:pic>
      <p:sp>
        <p:nvSpPr>
          <p:cNvPr id="207" name="Google Shape;207;p10"/>
          <p:cNvSpPr txBox="1"/>
          <p:nvPr/>
        </p:nvSpPr>
        <p:spPr>
          <a:xfrm>
            <a:off x="5523302" y="1620888"/>
            <a:ext cx="6440400" cy="3535200"/>
          </a:xfrm>
          <a:prstGeom prst="rect">
            <a:avLst/>
          </a:prstGeom>
          <a:noFill/>
          <a:ln>
            <a:noFill/>
          </a:ln>
        </p:spPr>
        <p:txBody>
          <a:bodyPr spcFirstLastPara="1" wrap="square" lIns="91425" tIns="45700" rIns="91425" bIns="45700" anchor="t" anchorCtr="0">
            <a:spAutoFit/>
          </a:bodyPr>
          <a:lstStyle/>
          <a:p>
            <a:pPr marL="342900" marR="0" lvl="0" indent="-336550" algn="l" rtl="0">
              <a:lnSpc>
                <a:spcPct val="100000"/>
              </a:lnSpc>
              <a:spcBef>
                <a:spcPts val="0"/>
              </a:spcBef>
              <a:spcAft>
                <a:spcPts val="0"/>
              </a:spcAft>
              <a:buClr>
                <a:schemeClr val="dk1"/>
              </a:buClr>
              <a:buSzPts val="2300"/>
              <a:buFont typeface="Arial"/>
              <a:buChar char="•"/>
            </a:pPr>
            <a:r>
              <a:rPr lang="en-US" sz="2300" b="0" i="0" u="none" strike="noStrike" cap="none">
                <a:solidFill>
                  <a:schemeClr val="dk1"/>
                </a:solidFill>
                <a:latin typeface="Arial"/>
                <a:ea typeface="Arial"/>
                <a:cs typeface="Arial"/>
                <a:sym typeface="Arial"/>
              </a:rPr>
              <a:t>The vast majority of enrollees would face higher premium costs. </a:t>
            </a:r>
            <a:endParaRPr sz="2300" b="0" i="0" u="none" strike="noStrike" cap="none">
              <a:solidFill>
                <a:schemeClr val="dk1"/>
              </a:solidFill>
              <a:latin typeface="Arial"/>
              <a:ea typeface="Arial"/>
              <a:cs typeface="Arial"/>
              <a:sym typeface="Arial"/>
            </a:endParaRPr>
          </a:p>
          <a:p>
            <a:pPr marL="342900" marR="0" lvl="0" indent="-336550" algn="l" rtl="0">
              <a:lnSpc>
                <a:spcPct val="100000"/>
              </a:lnSpc>
              <a:spcBef>
                <a:spcPts val="1000"/>
              </a:spcBef>
              <a:spcAft>
                <a:spcPts val="0"/>
              </a:spcAft>
              <a:buClr>
                <a:schemeClr val="dk1"/>
              </a:buClr>
              <a:buSzPts val="2300"/>
              <a:buFont typeface="Arial"/>
              <a:buChar char="•"/>
            </a:pPr>
            <a:r>
              <a:rPr lang="en-US" sz="2300" b="0" i="0" u="none" strike="noStrike" cap="none">
                <a:solidFill>
                  <a:schemeClr val="dk1"/>
                </a:solidFill>
                <a:latin typeface="Arial"/>
                <a:ea typeface="Arial"/>
                <a:cs typeface="Arial"/>
                <a:sym typeface="Arial"/>
              </a:rPr>
              <a:t>Annual premium costs would </a:t>
            </a:r>
            <a:r>
              <a:rPr lang="en-US" sz="2300" b="1" i="0" u="sng" strike="noStrike" cap="none">
                <a:solidFill>
                  <a:schemeClr val="dk1"/>
                </a:solidFill>
                <a:latin typeface="Arial"/>
                <a:ea typeface="Arial"/>
                <a:cs typeface="Arial"/>
                <a:sym typeface="Arial"/>
              </a:rPr>
              <a:t>double</a:t>
            </a:r>
            <a:r>
              <a:rPr lang="en-US" sz="2300" b="1" i="0" u="none" strike="noStrike" cap="none">
                <a:solidFill>
                  <a:schemeClr val="dk1"/>
                </a:solidFill>
                <a:latin typeface="Arial"/>
                <a:ea typeface="Arial"/>
                <a:cs typeface="Arial"/>
                <a:sym typeface="Arial"/>
              </a:rPr>
              <a:t> </a:t>
            </a:r>
            <a:r>
              <a:rPr lang="en-US" sz="2300" b="0" i="0" u="none" strike="noStrike" cap="none">
                <a:solidFill>
                  <a:schemeClr val="dk1"/>
                </a:solidFill>
                <a:latin typeface="Arial"/>
                <a:ea typeface="Arial"/>
                <a:cs typeface="Arial"/>
                <a:sym typeface="Arial"/>
              </a:rPr>
              <a:t>for people with incomes 200-300% FPL, and would </a:t>
            </a:r>
            <a:r>
              <a:rPr lang="en-US" sz="2300" b="1" i="0" u="sng" strike="noStrike" cap="none">
                <a:solidFill>
                  <a:schemeClr val="dk1"/>
                </a:solidFill>
                <a:latin typeface="Arial"/>
                <a:ea typeface="Arial"/>
                <a:cs typeface="Arial"/>
                <a:sym typeface="Arial"/>
              </a:rPr>
              <a:t>increase 5-fold</a:t>
            </a:r>
            <a:r>
              <a:rPr lang="en-US" sz="2300" b="0" i="0" u="none" strike="noStrike" cap="none">
                <a:solidFill>
                  <a:schemeClr val="dk1"/>
                </a:solidFill>
                <a:latin typeface="Arial"/>
                <a:ea typeface="Arial"/>
                <a:cs typeface="Arial"/>
                <a:sym typeface="Arial"/>
              </a:rPr>
              <a:t> for people with incomes 150-200% FPL.</a:t>
            </a:r>
            <a:endParaRPr sz="1300" b="0" i="0" u="none" strike="noStrike" cap="none">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endParaRPr>
          </a:p>
          <a:p>
            <a:pPr marL="342900" marR="0" lvl="0" indent="-336550" algn="l" rtl="0">
              <a:lnSpc>
                <a:spcPct val="100000"/>
              </a:lnSpc>
              <a:spcBef>
                <a:spcPts val="1000"/>
              </a:spcBef>
              <a:spcAft>
                <a:spcPts val="1000"/>
              </a:spcAft>
              <a:buClr>
                <a:schemeClr val="dk1"/>
              </a:buClr>
              <a:buSzPts val="2300"/>
              <a:buFont typeface="Arial"/>
              <a:buChar char="•"/>
            </a:pPr>
            <a:r>
              <a:rPr lang="en-US" sz="2300" b="0" i="0" u="none" strike="noStrike" cap="none">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Annual premium costs for people with incomes less than 150% of the FPL would increase from $0 to roughly </a:t>
            </a:r>
            <a:r>
              <a:rPr lang="en-US" sz="2300" b="0" i="0" u="sng" strike="noStrike" cap="none">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$400 per person</a:t>
            </a:r>
            <a:r>
              <a:rPr lang="en-US" sz="2300" b="0" i="0" u="none" strike="noStrike" cap="none">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a:t>
            </a:r>
            <a:r>
              <a:rPr lang="en-US" sz="2300" b="0" i="0" u="none" strike="noStrike" cap="none">
                <a:solidFill>
                  <a:schemeClr val="dk1"/>
                </a:solidFill>
                <a:latin typeface="Arial"/>
                <a:ea typeface="Arial"/>
                <a:cs typeface="Arial"/>
                <a:sym typeface="Arial"/>
              </a:rPr>
              <a:t> </a:t>
            </a:r>
            <a:endParaRPr sz="1300" b="0" i="0" u="none" strike="noStrike" cap="none">
              <a:solidFill>
                <a:srgbClr val="000000"/>
              </a:solidFill>
              <a:latin typeface="Arial"/>
              <a:ea typeface="Arial"/>
              <a:cs typeface="Arial"/>
              <a:sym typeface="Arial"/>
            </a:endParaRPr>
          </a:p>
        </p:txBody>
      </p:sp>
      <p:pic>
        <p:nvPicPr>
          <p:cNvPr id="208" name="Google Shape;208;p10"/>
          <p:cNvPicPr preferRelativeResize="0"/>
          <p:nvPr/>
        </p:nvPicPr>
        <p:blipFill rotWithShape="1">
          <a:blip r:embed="rId5">
            <a:alphaModFix/>
          </a:blip>
          <a:srcRect t="5113" b="20651"/>
          <a:stretch/>
        </p:blipFill>
        <p:spPr>
          <a:xfrm>
            <a:off x="609600" y="1513287"/>
            <a:ext cx="4824693" cy="3652799"/>
          </a:xfrm>
          <a:prstGeom prst="rect">
            <a:avLst/>
          </a:prstGeom>
          <a:noFill/>
          <a:ln>
            <a:noFill/>
          </a:ln>
        </p:spPr>
      </p:pic>
      <p:sp>
        <p:nvSpPr>
          <p:cNvPr id="210" name="Google Shape;210;p10"/>
          <p:cNvSpPr txBox="1"/>
          <p:nvPr/>
        </p:nvSpPr>
        <p:spPr>
          <a:xfrm>
            <a:off x="5811025" y="5337400"/>
            <a:ext cx="8430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dirty="0">
                <a:latin typeface="Calibri"/>
                <a:ea typeface="Calibri"/>
                <a:cs typeface="Calibri"/>
                <a:sym typeface="Calibri"/>
              </a:rPr>
              <a:t>CBPP: </a:t>
            </a:r>
            <a:r>
              <a:rPr lang="en-US" sz="1200" u="sng" dirty="0">
                <a:solidFill>
                  <a:schemeClr val="hlink"/>
                </a:solidFill>
                <a:latin typeface="Calibri"/>
                <a:ea typeface="Calibri"/>
                <a:cs typeface="Calibri"/>
                <a:sym typeface="Calibri"/>
                <a:hlinkClick r:id="rId6"/>
              </a:rPr>
              <a:t>Health Insurance Costs Will Rise Steeply if Premium Tax Credit Improvements Expire</a:t>
            </a:r>
            <a:endParaRPr sz="1200" dirty="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2e9c48123c0_1_3"/>
          <p:cNvSpPr txBox="1">
            <a:spLocks noGrp="1"/>
          </p:cNvSpPr>
          <p:nvPr>
            <p:ph type="title"/>
          </p:nvPr>
        </p:nvSpPr>
        <p:spPr>
          <a:xfrm>
            <a:off x="746760" y="476523"/>
            <a:ext cx="10835700" cy="510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595959"/>
              </a:buClr>
              <a:buSzPts val="3600"/>
              <a:buFont typeface="Montserrat Medium"/>
              <a:buNone/>
            </a:pPr>
            <a:r>
              <a:rPr lang="en-US" sz="3600">
                <a:solidFill>
                  <a:srgbClr val="595959"/>
                </a:solidFill>
                <a:latin typeface="Arial"/>
                <a:ea typeface="Arial"/>
                <a:cs typeface="Arial"/>
                <a:sym typeface="Arial"/>
              </a:rPr>
              <a:t>If the enhanced PTCs expire: Increased premiums</a:t>
            </a:r>
            <a:endParaRPr>
              <a:latin typeface="Arial"/>
              <a:ea typeface="Arial"/>
              <a:cs typeface="Arial"/>
              <a:sym typeface="Arial"/>
            </a:endParaRPr>
          </a:p>
        </p:txBody>
      </p:sp>
      <p:cxnSp>
        <p:nvCxnSpPr>
          <p:cNvPr id="216" name="Google Shape;216;g2e9c48123c0_1_3"/>
          <p:cNvCxnSpPr/>
          <p:nvPr/>
        </p:nvCxnSpPr>
        <p:spPr>
          <a:xfrm>
            <a:off x="598170" y="5692317"/>
            <a:ext cx="10972800" cy="0"/>
          </a:xfrm>
          <a:prstGeom prst="straightConnector1">
            <a:avLst/>
          </a:prstGeom>
          <a:noFill/>
          <a:ln w="25400" cap="flat" cmpd="sng">
            <a:solidFill>
              <a:srgbClr val="BFBFBF"/>
            </a:solidFill>
            <a:prstDash val="solid"/>
            <a:round/>
            <a:headEnd type="none" w="sm" len="sm"/>
            <a:tailEnd type="none" w="sm" len="sm"/>
          </a:ln>
        </p:spPr>
      </p:cxnSp>
      <p:cxnSp>
        <p:nvCxnSpPr>
          <p:cNvPr id="217" name="Google Shape;217;g2e9c48123c0_1_3"/>
          <p:cNvCxnSpPr/>
          <p:nvPr/>
        </p:nvCxnSpPr>
        <p:spPr>
          <a:xfrm>
            <a:off x="609600" y="1159627"/>
            <a:ext cx="10972800" cy="0"/>
          </a:xfrm>
          <a:prstGeom prst="straightConnector1">
            <a:avLst/>
          </a:prstGeom>
          <a:noFill/>
          <a:ln w="25400" cap="flat" cmpd="sng">
            <a:solidFill>
              <a:srgbClr val="BFBFBF"/>
            </a:solidFill>
            <a:prstDash val="solid"/>
            <a:round/>
            <a:headEnd type="none" w="sm" len="sm"/>
            <a:tailEnd type="none" w="sm" len="sm"/>
          </a:ln>
        </p:spPr>
      </p:cxnSp>
      <p:pic>
        <p:nvPicPr>
          <p:cNvPr id="218" name="Google Shape;218;g2e9c48123c0_1_3" descr="GHF_Logo_Horizontal_color.eps"/>
          <p:cNvPicPr preferRelativeResize="0"/>
          <p:nvPr/>
        </p:nvPicPr>
        <p:blipFill rotWithShape="1">
          <a:blip r:embed="rId3">
            <a:alphaModFix/>
          </a:blip>
          <a:srcRect/>
          <a:stretch/>
        </p:blipFill>
        <p:spPr>
          <a:xfrm>
            <a:off x="8772938" y="5963472"/>
            <a:ext cx="2782956" cy="534103"/>
          </a:xfrm>
          <a:prstGeom prst="rect">
            <a:avLst/>
          </a:prstGeom>
          <a:noFill/>
          <a:ln>
            <a:noFill/>
          </a:ln>
        </p:spPr>
      </p:pic>
      <p:pic>
        <p:nvPicPr>
          <p:cNvPr id="219" name="Google Shape;219;g2e9c48123c0_1_3" descr="A blue and black sign&#10;&#10;Description automatically generated"/>
          <p:cNvPicPr preferRelativeResize="0"/>
          <p:nvPr/>
        </p:nvPicPr>
        <p:blipFill rotWithShape="1">
          <a:blip r:embed="rId4">
            <a:alphaModFix/>
          </a:blip>
          <a:srcRect/>
          <a:stretch/>
        </p:blipFill>
        <p:spPr>
          <a:xfrm>
            <a:off x="636104" y="5724877"/>
            <a:ext cx="1819482" cy="1066102"/>
          </a:xfrm>
          <a:prstGeom prst="rect">
            <a:avLst/>
          </a:prstGeom>
          <a:noFill/>
          <a:ln>
            <a:noFill/>
          </a:ln>
        </p:spPr>
      </p:pic>
      <p:sp>
        <p:nvSpPr>
          <p:cNvPr id="220" name="Google Shape;220;g2e9c48123c0_1_3"/>
          <p:cNvSpPr txBox="1"/>
          <p:nvPr/>
        </p:nvSpPr>
        <p:spPr>
          <a:xfrm>
            <a:off x="5507200" y="1771324"/>
            <a:ext cx="6440400" cy="330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300" b="0" i="0" u="none" strike="noStrike" cap="none">
                <a:solidFill>
                  <a:schemeClr val="dk1"/>
                </a:solidFill>
                <a:latin typeface="Arial"/>
                <a:ea typeface="Arial"/>
                <a:cs typeface="Arial"/>
                <a:sym typeface="Arial"/>
              </a:rPr>
              <a:t>Premiums would rise most:</a:t>
            </a:r>
            <a:endParaRPr sz="2300" b="0" i="0" u="none" strike="noStrike" cap="none">
              <a:solidFill>
                <a:schemeClr val="dk1"/>
              </a:solidFill>
              <a:latin typeface="Arial"/>
              <a:ea typeface="Arial"/>
              <a:cs typeface="Arial"/>
              <a:sym typeface="Arial"/>
            </a:endParaRPr>
          </a:p>
          <a:p>
            <a:pPr marL="457200" marR="0" lvl="0" indent="-374650" algn="l" rtl="0">
              <a:lnSpc>
                <a:spcPct val="100000"/>
              </a:lnSpc>
              <a:spcBef>
                <a:spcPts val="1000"/>
              </a:spcBef>
              <a:spcAft>
                <a:spcPts val="0"/>
              </a:spcAft>
              <a:buClr>
                <a:schemeClr val="dk1"/>
              </a:buClr>
              <a:buSzPts val="2300"/>
              <a:buFont typeface="Arial"/>
              <a:buChar char="•"/>
            </a:pPr>
            <a:r>
              <a:rPr lang="en-US" sz="2300" b="0" i="0" u="none" strike="noStrike" cap="none">
                <a:solidFill>
                  <a:schemeClr val="dk1"/>
                </a:solidFill>
                <a:latin typeface="Arial"/>
                <a:ea typeface="Arial"/>
                <a:cs typeface="Arial"/>
                <a:sym typeface="Arial"/>
              </a:rPr>
              <a:t>in states with high underlying marketplace premiums, </a:t>
            </a:r>
            <a:r>
              <a:rPr lang="en-US" sz="2300">
                <a:solidFill>
                  <a:schemeClr val="dk1"/>
                </a:solidFill>
              </a:rPr>
              <a:t>like</a:t>
            </a:r>
            <a:r>
              <a:rPr lang="en-US" sz="2300" b="0" i="0" u="none" strike="noStrike" cap="none">
                <a:solidFill>
                  <a:schemeClr val="dk1"/>
                </a:solidFill>
                <a:latin typeface="Arial"/>
                <a:ea typeface="Arial"/>
                <a:cs typeface="Arial"/>
                <a:sym typeface="Arial"/>
              </a:rPr>
              <a:t> </a:t>
            </a:r>
            <a:r>
              <a:rPr lang="en-US" sz="2300">
                <a:solidFill>
                  <a:schemeClr val="dk1"/>
                </a:solidFill>
              </a:rPr>
              <a:t>WV and WY</a:t>
            </a:r>
            <a:r>
              <a:rPr lang="en-US" sz="2300" b="0" i="0" u="none" strike="noStrike" cap="none">
                <a:solidFill>
                  <a:schemeClr val="dk1"/>
                </a:solidFill>
                <a:latin typeface="Arial"/>
                <a:ea typeface="Arial"/>
                <a:cs typeface="Arial"/>
                <a:sym typeface="Arial"/>
              </a:rPr>
              <a:t>;</a:t>
            </a:r>
            <a:endParaRPr sz="2300" b="0" i="0" u="none" strike="noStrike" cap="none">
              <a:solidFill>
                <a:schemeClr val="dk1"/>
              </a:solidFill>
              <a:latin typeface="Arial"/>
              <a:ea typeface="Arial"/>
              <a:cs typeface="Arial"/>
              <a:sym typeface="Arial"/>
            </a:endParaRPr>
          </a:p>
          <a:p>
            <a:pPr marL="457200" marR="0" lvl="0" indent="-374650" algn="l" rtl="0">
              <a:lnSpc>
                <a:spcPct val="100000"/>
              </a:lnSpc>
              <a:spcBef>
                <a:spcPts val="1000"/>
              </a:spcBef>
              <a:spcAft>
                <a:spcPts val="0"/>
              </a:spcAft>
              <a:buClr>
                <a:schemeClr val="dk1"/>
              </a:buClr>
              <a:buSzPts val="2300"/>
              <a:buFont typeface="Arial"/>
              <a:buChar char="•"/>
            </a:pPr>
            <a:r>
              <a:rPr lang="en-US" sz="2300" b="0" i="0" u="none" strike="noStrike" cap="none">
                <a:solidFill>
                  <a:schemeClr val="dk1"/>
                </a:solidFill>
                <a:latin typeface="Arial"/>
                <a:ea typeface="Arial"/>
                <a:cs typeface="Arial"/>
                <a:sym typeface="Arial"/>
              </a:rPr>
              <a:t>for older enrollees, who pay higher premiums under ACA rules than younger people; and</a:t>
            </a:r>
            <a:endParaRPr sz="2300" b="0" i="0" u="none" strike="noStrike" cap="none">
              <a:solidFill>
                <a:schemeClr val="dk1"/>
              </a:solidFill>
              <a:latin typeface="Arial"/>
              <a:ea typeface="Arial"/>
              <a:cs typeface="Arial"/>
              <a:sym typeface="Arial"/>
            </a:endParaRPr>
          </a:p>
          <a:p>
            <a:pPr marL="457200" marR="0" lvl="0" indent="-374650" algn="l" rtl="0">
              <a:lnSpc>
                <a:spcPct val="100000"/>
              </a:lnSpc>
              <a:spcBef>
                <a:spcPts val="1000"/>
              </a:spcBef>
              <a:spcAft>
                <a:spcPts val="1000"/>
              </a:spcAft>
              <a:buClr>
                <a:schemeClr val="dk1"/>
              </a:buClr>
              <a:buSzPts val="2300"/>
              <a:buFont typeface="Arial"/>
              <a:buChar char="•"/>
            </a:pPr>
            <a:r>
              <a:rPr lang="en-US" sz="2300" b="0" i="0" u="none" strike="noStrike" cap="none">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for </a:t>
            </a:r>
            <a:r>
              <a:rPr lang="en-US" sz="2300" b="0" i="0" u="none" strike="noStrike" cap="none">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people with incomes above 400</a:t>
            </a:r>
            <a:r>
              <a:rPr lang="en-US" sz="23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 FPL</a:t>
            </a:r>
            <a:r>
              <a:rPr lang="en-US" sz="2300" b="0" i="0" u="none" strike="noStrike" cap="none">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 who would lose subsidies entirely</a:t>
            </a:r>
            <a:r>
              <a:rPr lang="en-US" sz="2300">
                <a:solidFill>
                  <a:schemeClr val="dk1"/>
                </a:solidFill>
              </a:rPr>
              <a:t>.</a:t>
            </a:r>
            <a:endParaRPr sz="2300" b="0" i="0" u="none" strike="noStrike" cap="none">
              <a:solidFill>
                <a:schemeClr val="dk1"/>
              </a:solidFill>
              <a:latin typeface="Arial"/>
              <a:ea typeface="Arial"/>
              <a:cs typeface="Arial"/>
              <a:sym typeface="Arial"/>
            </a:endParaRPr>
          </a:p>
        </p:txBody>
      </p:sp>
      <p:pic>
        <p:nvPicPr>
          <p:cNvPr id="221" name="Google Shape;221;g2e9c48123c0_1_3"/>
          <p:cNvPicPr preferRelativeResize="0"/>
          <p:nvPr/>
        </p:nvPicPr>
        <p:blipFill rotWithShape="1">
          <a:blip r:embed="rId5">
            <a:alphaModFix/>
          </a:blip>
          <a:srcRect/>
          <a:stretch/>
        </p:blipFill>
        <p:spPr>
          <a:xfrm>
            <a:off x="888080" y="1256600"/>
            <a:ext cx="4619120" cy="4371299"/>
          </a:xfrm>
          <a:prstGeom prst="rect">
            <a:avLst/>
          </a:prstGeom>
          <a:noFill/>
          <a:ln>
            <a:noFill/>
          </a:ln>
        </p:spPr>
      </p:pic>
      <p:sp>
        <p:nvSpPr>
          <p:cNvPr id="223" name="Google Shape;223;g2e9c48123c0_1_3"/>
          <p:cNvSpPr txBox="1"/>
          <p:nvPr/>
        </p:nvSpPr>
        <p:spPr>
          <a:xfrm>
            <a:off x="5811025" y="5337400"/>
            <a:ext cx="8430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latin typeface="Calibri"/>
                <a:ea typeface="Calibri"/>
                <a:cs typeface="Calibri"/>
                <a:sym typeface="Calibri"/>
              </a:rPr>
              <a:t>CBPP: </a:t>
            </a:r>
            <a:r>
              <a:rPr lang="en-US" sz="1200" u="sng">
                <a:solidFill>
                  <a:schemeClr val="hlink"/>
                </a:solidFill>
                <a:latin typeface="Calibri"/>
                <a:ea typeface="Calibri"/>
                <a:cs typeface="Calibri"/>
                <a:sym typeface="Calibri"/>
                <a:hlinkClick r:id="rId6"/>
              </a:rPr>
              <a:t>Health Insurance Costs Will Rise Steeply if Premium Tax Credit Improvements Expire</a:t>
            </a:r>
            <a:endParaRPr sz="12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1174</Words>
  <Application>Microsoft Office PowerPoint</Application>
  <PresentationFormat>Widescreen</PresentationFormat>
  <Paragraphs>125</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Montserrat Medium</vt:lpstr>
      <vt:lpstr>Office Theme</vt:lpstr>
      <vt:lpstr>The Impact of the Enhanced Premium Tax Credit on Uninsurance, Premiums, and State Innovation</vt:lpstr>
      <vt:lpstr>Timeline of the Enhanced Premium Tax Credits</vt:lpstr>
      <vt:lpstr>PowerPoint Presentation</vt:lpstr>
      <vt:lpstr>Premium cost limits: Pre- and Post-Enhancements </vt:lpstr>
      <vt:lpstr>How much have people saved?</vt:lpstr>
      <vt:lpstr>How have enhanced PTCs affected coverage? </vt:lpstr>
      <vt:lpstr>If the enhanced PTCs expire</vt:lpstr>
      <vt:lpstr>If the enhanced PTCs expire: Increased premiums</vt:lpstr>
      <vt:lpstr>If the enhanced PTCs expire: Increased premiums</vt:lpstr>
      <vt:lpstr>PowerPoint Presentation</vt:lpstr>
      <vt:lpstr>If the enhanced PTCs expire: Increased uninsurance</vt:lpstr>
      <vt:lpstr>Cassie Cox, Bainbridge, GA </vt:lpstr>
      <vt:lpstr>Impact on state affordability initiatives: Reinsurance</vt:lpstr>
      <vt:lpstr>Impact on state affordability initiatives: Premium and Cost-Sharing Assistance </vt:lpstr>
      <vt:lpstr>Timing of Needed Action</vt:lpstr>
      <vt:lpstr>Regulators should/may consider:</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Laura Colbert</dc:creator>
  <cp:lastModifiedBy>Claire Heyison</cp:lastModifiedBy>
  <cp:revision>1</cp:revision>
  <dcterms:created xsi:type="dcterms:W3CDTF">2024-06-30T21:25:27Z</dcterms:created>
  <dcterms:modified xsi:type="dcterms:W3CDTF">2024-08-09T13:44:24Z</dcterms:modified>
</cp:coreProperties>
</file>